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39"/>
  </p:notesMasterIdLst>
  <p:sldIdLst>
    <p:sldId id="256" r:id="rId6"/>
    <p:sldId id="257" r:id="rId7"/>
    <p:sldId id="259" r:id="rId8"/>
    <p:sldId id="270" r:id="rId9"/>
    <p:sldId id="276" r:id="rId10"/>
    <p:sldId id="278" r:id="rId11"/>
    <p:sldId id="279" r:id="rId12"/>
    <p:sldId id="275" r:id="rId13"/>
    <p:sldId id="262" r:id="rId14"/>
    <p:sldId id="263" r:id="rId15"/>
    <p:sldId id="432" r:id="rId16"/>
    <p:sldId id="265" r:id="rId17"/>
    <p:sldId id="428" r:id="rId18"/>
    <p:sldId id="431" r:id="rId19"/>
    <p:sldId id="433" r:id="rId20"/>
    <p:sldId id="434" r:id="rId21"/>
    <p:sldId id="435" r:id="rId22"/>
    <p:sldId id="436" r:id="rId23"/>
    <p:sldId id="437" r:id="rId24"/>
    <p:sldId id="438" r:id="rId25"/>
    <p:sldId id="442" r:id="rId26"/>
    <p:sldId id="440" r:id="rId27"/>
    <p:sldId id="439" r:id="rId28"/>
    <p:sldId id="441" r:id="rId29"/>
    <p:sldId id="414" r:id="rId30"/>
    <p:sldId id="268" r:id="rId31"/>
    <p:sldId id="267" r:id="rId32"/>
    <p:sldId id="401" r:id="rId33"/>
    <p:sldId id="400" r:id="rId34"/>
    <p:sldId id="390" r:id="rId35"/>
    <p:sldId id="375" r:id="rId36"/>
    <p:sldId id="380" r:id="rId37"/>
    <p:sldId id="418" r:id="rId38"/>
  </p:sldIdLst>
  <p:sldSz cx="9144000" cy="6858000" type="screen4x3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42" autoAdjust="0"/>
  </p:normalViewPr>
  <p:slideViewPr>
    <p:cSldViewPr snapToGrid="0">
      <p:cViewPr varScale="1">
        <p:scale>
          <a:sx n="109" d="100"/>
          <a:sy n="109" d="100"/>
        </p:scale>
        <p:origin x="167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776F8-1CB3-4A87-884C-638E186FAF0E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91405-058E-4279-B4A5-4D83116E04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427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1405-058E-4279-B4A5-4D83116E04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496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https://www.st.com/en/applications/electro-mobility/automotive-battery-management-system-bms.html#overview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91405-058E-4279-B4A5-4D83116E04A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83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https://www.st.com/en/applications/electro-mobility/automotive-battery-management-system-bms.html#overview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91405-058E-4279-B4A5-4D83116E04A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93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https://www.st.com/en/applications/electro-mobility/automotive-battery-management-system-bms.html#overview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91405-058E-4279-B4A5-4D83116E04A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843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https://www.st.com/en/applications/electro-mobility/automotive-battery-management-system-bms.html#overview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91405-058E-4279-B4A5-4D83116E04A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78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58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91405-058E-4279-B4A5-4D83116E04A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96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64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rot="10800000">
            <a:off x="-3869" y="0"/>
            <a:ext cx="9144000" cy="68976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C4C4C4">
                  <a:lumMod val="77000"/>
                  <a:lumOff val="23000"/>
                  <a:alpha val="45000"/>
                </a:srgbClr>
              </a:gs>
              <a:gs pos="53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>
          <a:xfrm>
            <a:off x="2303748" y="4320510"/>
            <a:ext cx="4536504" cy="1484753"/>
          </a:xfr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07181"/>
            <a:ext cx="2133600" cy="314294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이등변 삼각형 7"/>
          <p:cNvSpPr/>
          <p:nvPr userDrawn="1"/>
        </p:nvSpPr>
        <p:spPr>
          <a:xfrm rot="5400000">
            <a:off x="1099090" y="349696"/>
            <a:ext cx="1476236" cy="738118"/>
          </a:xfrm>
          <a:prstGeom prst="triangle">
            <a:avLst/>
          </a:prstGeom>
          <a:solidFill>
            <a:srgbClr val="005D9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이등변 삼각형 8"/>
          <p:cNvSpPr/>
          <p:nvPr userDrawn="1"/>
        </p:nvSpPr>
        <p:spPr>
          <a:xfrm rot="16200000">
            <a:off x="360975" y="356153"/>
            <a:ext cx="1476234" cy="738117"/>
          </a:xfrm>
          <a:prstGeom prst="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-372928" y="1825929"/>
            <a:ext cx="1476236" cy="738118"/>
          </a:xfrm>
          <a:prstGeom prst="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이등변 삼각형 10"/>
          <p:cNvSpPr/>
          <p:nvPr userDrawn="1"/>
        </p:nvSpPr>
        <p:spPr>
          <a:xfrm rot="5400000">
            <a:off x="-377334" y="356153"/>
            <a:ext cx="1476236" cy="738118"/>
          </a:xfrm>
          <a:prstGeom prst="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이등변 삼각형 11"/>
          <p:cNvSpPr/>
          <p:nvPr userDrawn="1"/>
        </p:nvSpPr>
        <p:spPr>
          <a:xfrm rot="10800000">
            <a:off x="-8274" y="-12905"/>
            <a:ext cx="1476234" cy="738117"/>
          </a:xfrm>
          <a:prstGeom prst="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이등변 삼각형 12"/>
          <p:cNvSpPr/>
          <p:nvPr userDrawn="1"/>
        </p:nvSpPr>
        <p:spPr>
          <a:xfrm rot="5400000">
            <a:off x="356759" y="1087812"/>
            <a:ext cx="1476236" cy="738118"/>
          </a:xfrm>
          <a:prstGeom prst="triangle">
            <a:avLst/>
          </a:prstGeom>
          <a:solidFill>
            <a:srgbClr val="67CB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8411251" y="6162674"/>
            <a:ext cx="980864" cy="490432"/>
          </a:xfrm>
          <a:prstGeom prst="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이등변 삼각형 14"/>
          <p:cNvSpPr/>
          <p:nvPr userDrawn="1"/>
        </p:nvSpPr>
        <p:spPr>
          <a:xfrm rot="5400000">
            <a:off x="7930399" y="6162674"/>
            <a:ext cx="980864" cy="490432"/>
          </a:xfrm>
          <a:prstGeom prst="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이등변 삼각형 15"/>
          <p:cNvSpPr/>
          <p:nvPr userDrawn="1"/>
        </p:nvSpPr>
        <p:spPr>
          <a:xfrm rot="5400000">
            <a:off x="8416289" y="5672242"/>
            <a:ext cx="980864" cy="490432"/>
          </a:xfrm>
          <a:prstGeom prst="triangle">
            <a:avLst/>
          </a:prstGeom>
          <a:solidFill>
            <a:srgbClr val="67CBF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이등변 삼각형 16"/>
          <p:cNvSpPr/>
          <p:nvPr userDrawn="1"/>
        </p:nvSpPr>
        <p:spPr>
          <a:xfrm rot="21600000">
            <a:off x="8166035" y="6407890"/>
            <a:ext cx="980864" cy="490432"/>
          </a:xfrm>
          <a:prstGeom prst="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이등변 삼각형 17"/>
          <p:cNvSpPr/>
          <p:nvPr userDrawn="1"/>
        </p:nvSpPr>
        <p:spPr>
          <a:xfrm rot="16200000">
            <a:off x="7449187" y="6161965"/>
            <a:ext cx="980864" cy="490432"/>
          </a:xfrm>
          <a:prstGeom prst="triangle">
            <a:avLst/>
          </a:prstGeom>
          <a:solidFill>
            <a:srgbClr val="67CBF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이등변 삼각형 18"/>
          <p:cNvSpPr/>
          <p:nvPr userDrawn="1"/>
        </p:nvSpPr>
        <p:spPr>
          <a:xfrm rot="21600000">
            <a:off x="7203971" y="6407181"/>
            <a:ext cx="980864" cy="490432"/>
          </a:xfrm>
          <a:prstGeom prst="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이등변 삼각형 19"/>
          <p:cNvSpPr/>
          <p:nvPr userDrawn="1"/>
        </p:nvSpPr>
        <p:spPr>
          <a:xfrm rot="16200000">
            <a:off x="8411251" y="5181810"/>
            <a:ext cx="980864" cy="490432"/>
          </a:xfrm>
          <a:prstGeom prst="triangle">
            <a:avLst/>
          </a:prstGeom>
          <a:solidFill>
            <a:srgbClr val="005D9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이등변 삼각형 20"/>
          <p:cNvSpPr/>
          <p:nvPr userDrawn="1"/>
        </p:nvSpPr>
        <p:spPr>
          <a:xfrm rot="16200000">
            <a:off x="1090662" y="1094270"/>
            <a:ext cx="1476234" cy="738117"/>
          </a:xfrm>
          <a:prstGeom prst="triangle">
            <a:avLst/>
          </a:prstGeom>
          <a:solidFill>
            <a:srgbClr val="67CB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이등변 삼각형 21"/>
          <p:cNvSpPr/>
          <p:nvPr userDrawn="1"/>
        </p:nvSpPr>
        <p:spPr>
          <a:xfrm rot="10800000">
            <a:off x="1472208" y="-12905"/>
            <a:ext cx="1476234" cy="738117"/>
          </a:xfrm>
          <a:prstGeom prst="triangle">
            <a:avLst/>
          </a:prstGeom>
          <a:solidFill>
            <a:srgbClr val="67CB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5703980"/>
            <a:ext cx="2514600" cy="65166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57200" y="2220809"/>
            <a:ext cx="8229600" cy="1518170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</a:t>
            </a:r>
            <a:r>
              <a:rPr lang="ko-KR" altLang="en-US" dirty="0" err="1"/>
              <a:t>제목스타일</a:t>
            </a:r>
            <a:r>
              <a:rPr lang="ko-KR" altLang="en-US" dirty="0"/>
              <a:t> 편집</a:t>
            </a:r>
          </a:p>
        </p:txBody>
      </p:sp>
      <p:sp>
        <p:nvSpPr>
          <p:cNvPr id="28" name="슬라이드 번호 개체 틀 5"/>
          <p:cNvSpPr txBox="1">
            <a:spLocks/>
          </p:cNvSpPr>
          <p:nvPr userDrawn="1"/>
        </p:nvSpPr>
        <p:spPr>
          <a:xfrm>
            <a:off x="3505200" y="6565296"/>
            <a:ext cx="2133600" cy="176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2713E-898B-4B3D-9AA7-0B21403DDD4B}" type="slidenum"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230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18582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D572713E-898B-4B3D-9AA7-0B21403DDD4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10800000">
            <a:off x="0" y="-2"/>
            <a:ext cx="9144000" cy="68976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C4C4C4">
                  <a:lumMod val="77000"/>
                  <a:lumOff val="23000"/>
                  <a:alpha val="45000"/>
                </a:srgbClr>
              </a:gs>
              <a:gs pos="53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ㅍ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이등변 삼각형 7"/>
          <p:cNvSpPr/>
          <p:nvPr userDrawn="1"/>
        </p:nvSpPr>
        <p:spPr>
          <a:xfrm rot="5400000">
            <a:off x="1099090" y="349696"/>
            <a:ext cx="1476236" cy="738118"/>
          </a:xfrm>
          <a:prstGeom prst="triangle">
            <a:avLst/>
          </a:prstGeom>
          <a:solidFill>
            <a:srgbClr val="005D9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이등변 삼각형 8"/>
          <p:cNvSpPr/>
          <p:nvPr userDrawn="1"/>
        </p:nvSpPr>
        <p:spPr>
          <a:xfrm rot="16200000">
            <a:off x="360975" y="356153"/>
            <a:ext cx="1476234" cy="738117"/>
          </a:xfrm>
          <a:prstGeom prst="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-372928" y="1825929"/>
            <a:ext cx="1476236" cy="738118"/>
          </a:xfrm>
          <a:prstGeom prst="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이등변 삼각형 10"/>
          <p:cNvSpPr/>
          <p:nvPr userDrawn="1"/>
        </p:nvSpPr>
        <p:spPr>
          <a:xfrm rot="5400000">
            <a:off x="-377334" y="356153"/>
            <a:ext cx="1476236" cy="738118"/>
          </a:xfrm>
          <a:prstGeom prst="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이등변 삼각형 11"/>
          <p:cNvSpPr/>
          <p:nvPr userDrawn="1"/>
        </p:nvSpPr>
        <p:spPr>
          <a:xfrm rot="10800000">
            <a:off x="-8274" y="-12905"/>
            <a:ext cx="1476234" cy="738117"/>
          </a:xfrm>
          <a:prstGeom prst="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이등변 삼각형 12"/>
          <p:cNvSpPr/>
          <p:nvPr userDrawn="1"/>
        </p:nvSpPr>
        <p:spPr>
          <a:xfrm rot="5400000">
            <a:off x="356759" y="1087812"/>
            <a:ext cx="1476236" cy="738118"/>
          </a:xfrm>
          <a:prstGeom prst="triangle">
            <a:avLst/>
          </a:prstGeom>
          <a:solidFill>
            <a:srgbClr val="67CB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8411251" y="6162674"/>
            <a:ext cx="980864" cy="490432"/>
          </a:xfrm>
          <a:prstGeom prst="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이등변 삼각형 14"/>
          <p:cNvSpPr/>
          <p:nvPr userDrawn="1"/>
        </p:nvSpPr>
        <p:spPr>
          <a:xfrm rot="5400000">
            <a:off x="7930399" y="6162674"/>
            <a:ext cx="980864" cy="490432"/>
          </a:xfrm>
          <a:prstGeom prst="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이등변 삼각형 15"/>
          <p:cNvSpPr/>
          <p:nvPr userDrawn="1"/>
        </p:nvSpPr>
        <p:spPr>
          <a:xfrm rot="5400000">
            <a:off x="8416289" y="5672242"/>
            <a:ext cx="980864" cy="490432"/>
          </a:xfrm>
          <a:prstGeom prst="triangle">
            <a:avLst/>
          </a:prstGeom>
          <a:solidFill>
            <a:srgbClr val="67CBF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이등변 삼각형 16"/>
          <p:cNvSpPr/>
          <p:nvPr userDrawn="1"/>
        </p:nvSpPr>
        <p:spPr>
          <a:xfrm rot="21600000">
            <a:off x="8166035" y="6407890"/>
            <a:ext cx="980864" cy="490432"/>
          </a:xfrm>
          <a:prstGeom prst="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이등변 삼각형 17"/>
          <p:cNvSpPr/>
          <p:nvPr userDrawn="1"/>
        </p:nvSpPr>
        <p:spPr>
          <a:xfrm rot="16200000">
            <a:off x="7449187" y="6161965"/>
            <a:ext cx="980864" cy="490432"/>
          </a:xfrm>
          <a:prstGeom prst="triangle">
            <a:avLst/>
          </a:prstGeom>
          <a:solidFill>
            <a:srgbClr val="67CBF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이등변 삼각형 18"/>
          <p:cNvSpPr/>
          <p:nvPr userDrawn="1"/>
        </p:nvSpPr>
        <p:spPr>
          <a:xfrm rot="21600000">
            <a:off x="7203971" y="6407181"/>
            <a:ext cx="980864" cy="490432"/>
          </a:xfrm>
          <a:prstGeom prst="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이등변 삼각형 19"/>
          <p:cNvSpPr/>
          <p:nvPr userDrawn="1"/>
        </p:nvSpPr>
        <p:spPr>
          <a:xfrm rot="16200000">
            <a:off x="8411251" y="5181810"/>
            <a:ext cx="980864" cy="490432"/>
          </a:xfrm>
          <a:prstGeom prst="triangle">
            <a:avLst/>
          </a:prstGeom>
          <a:solidFill>
            <a:srgbClr val="005D9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이등변 삼각형 20"/>
          <p:cNvSpPr/>
          <p:nvPr userDrawn="1"/>
        </p:nvSpPr>
        <p:spPr>
          <a:xfrm rot="16200000">
            <a:off x="1090662" y="1094270"/>
            <a:ext cx="1476234" cy="738117"/>
          </a:xfrm>
          <a:prstGeom prst="triangle">
            <a:avLst/>
          </a:prstGeom>
          <a:solidFill>
            <a:srgbClr val="67CB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이등변 삼각형 21"/>
          <p:cNvSpPr/>
          <p:nvPr userDrawn="1"/>
        </p:nvSpPr>
        <p:spPr>
          <a:xfrm rot="10800000">
            <a:off x="1472208" y="-12905"/>
            <a:ext cx="1476234" cy="738117"/>
          </a:xfrm>
          <a:prstGeom prst="triangle">
            <a:avLst/>
          </a:prstGeom>
          <a:solidFill>
            <a:srgbClr val="67CB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5703980"/>
            <a:ext cx="2514600" cy="65166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4550674" y="794820"/>
            <a:ext cx="1033952" cy="410369"/>
          </a:xfrm>
        </p:spPr>
        <p:txBody>
          <a:bodyPr>
            <a:noAutofit/>
          </a:bodyPr>
          <a:lstStyle>
            <a:lvl1pPr>
              <a:defRPr sz="2800" baseline="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26" name="직사각형 25"/>
          <p:cNvSpPr/>
          <p:nvPr userDrawn="1"/>
        </p:nvSpPr>
        <p:spPr>
          <a:xfrm flipV="1">
            <a:off x="4580802" y="1202102"/>
            <a:ext cx="3969643" cy="80478"/>
          </a:xfrm>
          <a:prstGeom prst="rect">
            <a:avLst/>
          </a:prstGeom>
          <a:solidFill>
            <a:srgbClr val="B9DE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 userDrawn="1"/>
        </p:nvSpPr>
        <p:spPr>
          <a:xfrm flipV="1">
            <a:off x="4633760" y="1240494"/>
            <a:ext cx="3969643" cy="80478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3"/>
          </p:nvPr>
        </p:nvSpPr>
        <p:spPr>
          <a:xfrm>
            <a:off x="4427985" y="1456870"/>
            <a:ext cx="4323904" cy="3340555"/>
          </a:xfrm>
        </p:spPr>
        <p:txBody>
          <a:bodyPr>
            <a:normAutofit/>
          </a:bodyPr>
          <a:lstStyle>
            <a:lvl1pPr marL="514350" indent="-360000">
              <a:buFont typeface="+mj-lt"/>
              <a:buAutoNum type="romanUcPeriod"/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 sz="20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2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9" name="슬라이드 번호 개체 틀 5"/>
          <p:cNvSpPr txBox="1">
            <a:spLocks/>
          </p:cNvSpPr>
          <p:nvPr userDrawn="1"/>
        </p:nvSpPr>
        <p:spPr>
          <a:xfrm>
            <a:off x="3505200" y="6565296"/>
            <a:ext cx="2133600" cy="176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2713E-898B-4B3D-9AA7-0B21403DDD4B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6887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572713E-898B-4B3D-9AA7-0B21403DDD4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10800000">
            <a:off x="-78048" y="-50335"/>
            <a:ext cx="9144000" cy="68976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C4C4C4">
                  <a:lumMod val="77000"/>
                  <a:lumOff val="23000"/>
                  <a:alpha val="45000"/>
                </a:srgbClr>
              </a:gs>
              <a:gs pos="78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ㅍ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98462" cy="6897612"/>
          </a:xfrm>
          <a:prstGeom prst="rect">
            <a:avLst/>
          </a:prstGeom>
          <a:solidFill>
            <a:srgbClr val="B9DE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-72451" y="3489194"/>
            <a:ext cx="164326" cy="2282757"/>
          </a:xfrm>
          <a:prstGeom prst="rect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78048" y="5729383"/>
            <a:ext cx="169359" cy="8160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각 삼각형 16"/>
          <p:cNvSpPr/>
          <p:nvPr userDrawn="1"/>
        </p:nvSpPr>
        <p:spPr>
          <a:xfrm rot="5400000">
            <a:off x="439674" y="673681"/>
            <a:ext cx="331852" cy="324741"/>
          </a:xfrm>
          <a:prstGeom prst="rtTriangle">
            <a:avLst/>
          </a:prstGeom>
          <a:solidFill>
            <a:srgbClr val="AFB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4566" y="4562"/>
            <a:ext cx="548680" cy="539556"/>
          </a:xfrm>
          <a:prstGeom prst="rt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각 삼각형 20"/>
          <p:cNvSpPr/>
          <p:nvPr userDrawn="1"/>
        </p:nvSpPr>
        <p:spPr>
          <a:xfrm rot="2700000">
            <a:off x="126780" y="222727"/>
            <a:ext cx="639250" cy="648161"/>
          </a:xfrm>
          <a:prstGeom prst="rt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64909"/>
            <a:ext cx="1547664" cy="401078"/>
          </a:xfrm>
          <a:prstGeom prst="rect">
            <a:avLst/>
          </a:prstGeom>
        </p:spPr>
      </p:pic>
      <p:cxnSp>
        <p:nvCxnSpPr>
          <p:cNvPr id="11" name="직선 연결선 10"/>
          <p:cNvCxnSpPr>
            <a:stCxn id="17" idx="2"/>
          </p:cNvCxnSpPr>
          <p:nvPr userDrawn="1"/>
        </p:nvCxnSpPr>
        <p:spPr>
          <a:xfrm flipV="1">
            <a:off x="443230" y="670125"/>
            <a:ext cx="8700770" cy="1"/>
          </a:xfrm>
          <a:prstGeom prst="line">
            <a:avLst/>
          </a:prstGeom>
          <a:ln w="19050">
            <a:solidFill>
              <a:srgbClr val="005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3505200" y="6565296"/>
            <a:ext cx="2133600" cy="176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2713E-898B-4B3D-9AA7-0B21403DDD4B}" type="slidenum"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696131" y="1628799"/>
            <a:ext cx="7908317" cy="4904871"/>
          </a:xfrm>
          <a:ln w="12700"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>
            <a:lvl1pPr marL="180975" indent="-180975">
              <a:defRPr sz="14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marL="468000" indent="-216000">
              <a:defRPr sz="11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marL="271463" indent="-90488">
              <a:defRPr sz="105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marL="361950" indent="-90488"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marL="452438" indent="-90488">
              <a:defRPr sz="10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셋째 수준</a:t>
            </a:r>
          </a:p>
          <a:p>
            <a:pPr lvl="4"/>
            <a:r>
              <a:rPr lang="ko-KR" altLang="en-US" dirty="0"/>
              <a:t>넷째 수준</a:t>
            </a:r>
          </a:p>
        </p:txBody>
      </p:sp>
      <p:sp>
        <p:nvSpPr>
          <p:cNvPr id="24" name="제목 개체 틀 1"/>
          <p:cNvSpPr>
            <a:spLocks noGrp="1"/>
          </p:cNvSpPr>
          <p:nvPr>
            <p:ph type="title"/>
          </p:nvPr>
        </p:nvSpPr>
        <p:spPr>
          <a:xfrm>
            <a:off x="529651" y="306955"/>
            <a:ext cx="8074797" cy="370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60000" indent="-360000" algn="l">
              <a:buFont typeface="+mj-lt"/>
              <a:buAutoNum type="arabicPeriod"/>
              <a:defRPr sz="2400" b="1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472107" y="35248"/>
            <a:ext cx="3671888" cy="287337"/>
          </a:xfrm>
        </p:spPr>
        <p:txBody>
          <a:bodyPr anchor="ctr">
            <a:noAutofit/>
          </a:bodyPr>
          <a:lstStyle>
            <a:lvl1pPr marL="180000" indent="-180000">
              <a:buFont typeface="+mj-lt"/>
              <a:buAutoNum type="romanUcPeriod"/>
              <a:defRPr lang="ko-KR" altLang="en-US" sz="1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7" name="텍스트 개체 틀 24"/>
          <p:cNvSpPr>
            <a:spLocks noGrp="1"/>
          </p:cNvSpPr>
          <p:nvPr>
            <p:ph type="body" sz="quarter" idx="16"/>
          </p:nvPr>
        </p:nvSpPr>
        <p:spPr>
          <a:xfrm>
            <a:off x="190647" y="1091366"/>
            <a:ext cx="1861073" cy="505807"/>
          </a:xfrm>
          <a:gradFill flip="none" rotWithShape="1">
            <a:gsLst>
              <a:gs pos="0">
                <a:schemeClr val="tx2">
                  <a:lumMod val="50000"/>
                </a:schemeClr>
              </a:gs>
              <a:gs pos="82000">
                <a:schemeClr val="tx2"/>
              </a:gs>
              <a:gs pos="100000">
                <a:schemeClr val="tx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lvl="0" algn="ctr"/>
            <a:endParaRPr lang="ko-KR" altLang="en-US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7"/>
          </p:nvPr>
        </p:nvSpPr>
        <p:spPr>
          <a:xfrm>
            <a:off x="2051720" y="1090613"/>
            <a:ext cx="7092280" cy="50656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1080000" indent="-1080000">
              <a:buFontTx/>
              <a:buNone/>
              <a:defRPr>
                <a:solidFill>
                  <a:schemeClr val="tx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4434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572713E-898B-4B3D-9AA7-0B21403DDD4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 rot="10800000">
            <a:off x="0" y="-2"/>
            <a:ext cx="9144000" cy="68976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C4C4C4">
                  <a:lumMod val="77000"/>
                  <a:lumOff val="23000"/>
                  <a:alpha val="45000"/>
                </a:srgbClr>
              </a:gs>
              <a:gs pos="78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98462" cy="6897612"/>
          </a:xfrm>
          <a:prstGeom prst="rect">
            <a:avLst/>
          </a:prstGeom>
          <a:solidFill>
            <a:srgbClr val="B9DE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-72451" y="3489194"/>
            <a:ext cx="164326" cy="2282757"/>
          </a:xfrm>
          <a:prstGeom prst="rect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78048" y="5729383"/>
            <a:ext cx="169359" cy="8160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각 삼각형 16"/>
          <p:cNvSpPr/>
          <p:nvPr userDrawn="1"/>
        </p:nvSpPr>
        <p:spPr>
          <a:xfrm rot="5400000">
            <a:off x="439674" y="673681"/>
            <a:ext cx="331852" cy="324741"/>
          </a:xfrm>
          <a:prstGeom prst="rtTriangle">
            <a:avLst/>
          </a:prstGeom>
          <a:solidFill>
            <a:srgbClr val="AFB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4566" y="4562"/>
            <a:ext cx="548680" cy="539556"/>
          </a:xfrm>
          <a:prstGeom prst="rt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각 삼각형 20"/>
          <p:cNvSpPr/>
          <p:nvPr userDrawn="1"/>
        </p:nvSpPr>
        <p:spPr>
          <a:xfrm rot="2700000">
            <a:off x="126780" y="222727"/>
            <a:ext cx="639250" cy="648161"/>
          </a:xfrm>
          <a:prstGeom prst="rt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3505200" y="6565296"/>
            <a:ext cx="2133600" cy="176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2713E-898B-4B3D-9AA7-0B21403DDD4B}" type="slidenum"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64909"/>
            <a:ext cx="1547664" cy="401078"/>
          </a:xfrm>
          <a:prstGeom prst="rect">
            <a:avLst/>
          </a:prstGeom>
        </p:spPr>
      </p:pic>
      <p:sp>
        <p:nvSpPr>
          <p:cNvPr id="18" name="제목 개체 틀 1"/>
          <p:cNvSpPr>
            <a:spLocks noGrp="1"/>
          </p:cNvSpPr>
          <p:nvPr>
            <p:ph type="title"/>
          </p:nvPr>
        </p:nvSpPr>
        <p:spPr>
          <a:xfrm>
            <a:off x="529651" y="306955"/>
            <a:ext cx="8074797" cy="370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60000" indent="-360000" algn="l">
              <a:buFont typeface="+mj-lt"/>
              <a:buAutoNum type="arabicPeriod"/>
              <a:defRPr sz="2400" b="1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1" name="직선 연결선 10"/>
          <p:cNvCxnSpPr>
            <a:stCxn id="17" idx="2"/>
          </p:cNvCxnSpPr>
          <p:nvPr userDrawn="1"/>
        </p:nvCxnSpPr>
        <p:spPr>
          <a:xfrm flipV="1">
            <a:off x="443230" y="670125"/>
            <a:ext cx="8700770" cy="1"/>
          </a:xfrm>
          <a:prstGeom prst="line">
            <a:avLst/>
          </a:prstGeom>
          <a:ln w="19050">
            <a:solidFill>
              <a:srgbClr val="005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472107" y="35248"/>
            <a:ext cx="3671888" cy="287337"/>
          </a:xfrm>
        </p:spPr>
        <p:txBody>
          <a:bodyPr anchor="ctr">
            <a:noAutofit/>
          </a:bodyPr>
          <a:lstStyle>
            <a:lvl1pPr marL="180000" indent="-180000">
              <a:buFont typeface="+mj-lt"/>
              <a:buAutoNum type="romanUcPeriod"/>
              <a:defRPr lang="ko-KR" altLang="en-US" sz="1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539750" y="1400983"/>
            <a:ext cx="3672210" cy="4691841"/>
          </a:xfrm>
          <a:ln w="12700"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>
            <a:lvl1pPr marL="179388" indent="-179388">
              <a:defRPr sz="1400"/>
            </a:lvl1pPr>
            <a:lvl2pPr>
              <a:defRPr sz="1100"/>
            </a:lvl2pPr>
            <a:lvl3pPr marL="265113" indent="-85725">
              <a:defRPr sz="1050"/>
            </a:lvl3pPr>
            <a:lvl4pPr marL="361950" indent="-90488">
              <a:defRPr sz="1000"/>
            </a:lvl4pPr>
            <a:lvl5pPr marL="452438" indent="-90488">
              <a:defRPr sz="10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셋째 수준</a:t>
            </a:r>
          </a:p>
          <a:p>
            <a:pPr lvl="4"/>
            <a:r>
              <a:rPr lang="ko-KR" altLang="en-US" dirty="0"/>
              <a:t>넷째 수준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6"/>
          </p:nvPr>
        </p:nvSpPr>
        <p:spPr>
          <a:xfrm>
            <a:off x="539552" y="1033296"/>
            <a:ext cx="3672408" cy="367687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82000">
                <a:schemeClr val="tx2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lvl="0" algn="ctr"/>
            <a:endParaRPr lang="ko-KR" altLang="en-US" dirty="0"/>
          </a:p>
        </p:txBody>
      </p:sp>
      <p:sp>
        <p:nvSpPr>
          <p:cNvPr id="26" name="텍스트 개체 틀 14"/>
          <p:cNvSpPr>
            <a:spLocks noGrp="1"/>
          </p:cNvSpPr>
          <p:nvPr>
            <p:ph type="body" sz="quarter" idx="17"/>
          </p:nvPr>
        </p:nvSpPr>
        <p:spPr>
          <a:xfrm>
            <a:off x="5014590" y="1400983"/>
            <a:ext cx="3672210" cy="4691841"/>
          </a:xfrm>
          <a:ln w="12700"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>
            <a:lvl1pPr marL="179388" indent="-179388">
              <a:defRPr sz="1400"/>
            </a:lvl1pPr>
            <a:lvl2pPr>
              <a:defRPr sz="1100"/>
            </a:lvl2pPr>
            <a:lvl3pPr marL="265113" indent="-85725">
              <a:defRPr sz="1050"/>
            </a:lvl3pPr>
            <a:lvl4pPr marL="361950" indent="-90488">
              <a:defRPr sz="1000"/>
            </a:lvl4pPr>
            <a:lvl5pPr marL="452438" indent="-90488">
              <a:defRPr sz="10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셋째 수준</a:t>
            </a:r>
          </a:p>
          <a:p>
            <a:pPr lvl="4"/>
            <a:r>
              <a:rPr lang="ko-KR" altLang="en-US" dirty="0"/>
              <a:t>넷째 수준</a:t>
            </a:r>
          </a:p>
        </p:txBody>
      </p:sp>
      <p:sp>
        <p:nvSpPr>
          <p:cNvPr id="28" name="텍스트 개체 틀 24"/>
          <p:cNvSpPr>
            <a:spLocks noGrp="1"/>
          </p:cNvSpPr>
          <p:nvPr>
            <p:ph type="body" sz="quarter" idx="18"/>
          </p:nvPr>
        </p:nvSpPr>
        <p:spPr>
          <a:xfrm>
            <a:off x="5023156" y="1033296"/>
            <a:ext cx="3672408" cy="367687"/>
          </a:xfrm>
          <a:gradFill flip="none" rotWithShape="1">
            <a:gsLst>
              <a:gs pos="0">
                <a:schemeClr val="accent1"/>
              </a:gs>
              <a:gs pos="82000">
                <a:schemeClr val="accent5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lvl="0"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0933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572713E-898B-4B3D-9AA7-0B21403DDD4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10800000">
            <a:off x="36512" y="-12230"/>
            <a:ext cx="9144000" cy="68976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C4C4C4">
                  <a:lumMod val="77000"/>
                  <a:lumOff val="23000"/>
                  <a:alpha val="45000"/>
                </a:srgbClr>
              </a:gs>
              <a:gs pos="78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ㅍ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98462" cy="6897612"/>
          </a:xfrm>
          <a:prstGeom prst="rect">
            <a:avLst/>
          </a:prstGeom>
          <a:solidFill>
            <a:srgbClr val="B9DE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-72451" y="3489194"/>
            <a:ext cx="164326" cy="2282757"/>
          </a:xfrm>
          <a:prstGeom prst="rect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78048" y="5729383"/>
            <a:ext cx="169359" cy="8160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각 삼각형 16"/>
          <p:cNvSpPr/>
          <p:nvPr userDrawn="1"/>
        </p:nvSpPr>
        <p:spPr>
          <a:xfrm rot="5400000">
            <a:off x="439674" y="673681"/>
            <a:ext cx="331852" cy="324741"/>
          </a:xfrm>
          <a:prstGeom prst="rtTriangle">
            <a:avLst/>
          </a:prstGeom>
          <a:solidFill>
            <a:srgbClr val="AFB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4566" y="4562"/>
            <a:ext cx="548680" cy="539556"/>
          </a:xfrm>
          <a:prstGeom prst="rt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각 삼각형 20"/>
          <p:cNvSpPr/>
          <p:nvPr userDrawn="1"/>
        </p:nvSpPr>
        <p:spPr>
          <a:xfrm rot="2700000">
            <a:off x="126780" y="222727"/>
            <a:ext cx="639250" cy="648161"/>
          </a:xfrm>
          <a:prstGeom prst="rt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464909"/>
            <a:ext cx="1547664" cy="401078"/>
          </a:xfrm>
          <a:prstGeom prst="rect">
            <a:avLst/>
          </a:prstGeom>
        </p:spPr>
      </p:pic>
      <p:cxnSp>
        <p:nvCxnSpPr>
          <p:cNvPr id="11" name="직선 연결선 10"/>
          <p:cNvCxnSpPr>
            <a:stCxn id="17" idx="2"/>
          </p:cNvCxnSpPr>
          <p:nvPr userDrawn="1"/>
        </p:nvCxnSpPr>
        <p:spPr>
          <a:xfrm flipV="1">
            <a:off x="443230" y="670125"/>
            <a:ext cx="8700770" cy="1"/>
          </a:xfrm>
          <a:prstGeom prst="line">
            <a:avLst/>
          </a:prstGeom>
          <a:ln w="19050">
            <a:solidFill>
              <a:srgbClr val="005D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3505200" y="6565296"/>
            <a:ext cx="2133600" cy="176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2713E-898B-4B3D-9AA7-0B21403DDD4B}" type="slidenum"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제목 개체 틀 1"/>
          <p:cNvSpPr>
            <a:spLocks noGrp="1"/>
          </p:cNvSpPr>
          <p:nvPr>
            <p:ph type="title"/>
          </p:nvPr>
        </p:nvSpPr>
        <p:spPr>
          <a:xfrm>
            <a:off x="529651" y="306955"/>
            <a:ext cx="8074797" cy="370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60000" indent="-360000" algn="l">
              <a:buFont typeface="+mj-lt"/>
              <a:buAutoNum type="arabicPeriod"/>
              <a:defRPr sz="2400" b="1">
                <a:solidFill>
                  <a:schemeClr val="tx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472107" y="35248"/>
            <a:ext cx="3671888" cy="287337"/>
          </a:xfrm>
        </p:spPr>
        <p:txBody>
          <a:bodyPr anchor="ctr">
            <a:noAutofit/>
          </a:bodyPr>
          <a:lstStyle>
            <a:lvl1pPr marL="180000" indent="-180000">
              <a:buFont typeface="+mj-lt"/>
              <a:buAutoNum type="romanUcPeriod"/>
              <a:defRPr lang="ko-KR" altLang="en-US" sz="1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6" name="텍스트 개체 틀 24"/>
          <p:cNvSpPr>
            <a:spLocks noGrp="1"/>
          </p:cNvSpPr>
          <p:nvPr>
            <p:ph type="body" sz="quarter" idx="16"/>
          </p:nvPr>
        </p:nvSpPr>
        <p:spPr>
          <a:xfrm>
            <a:off x="517961" y="776263"/>
            <a:ext cx="3672408" cy="367687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82000">
                <a:schemeClr val="tx2"/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pPr marL="0" lvl="0"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9873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67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3505320" y="6565320"/>
            <a:ext cx="2132640" cy="1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fld id="{F4E23F78-5791-4AF5-9288-3A7F2513A9B9}" type="slidenum">
              <a:rPr lang="en-US" sz="1200" b="0" strike="noStrike" spc="-1">
                <a:solidFill>
                  <a:srgbClr val="8B8B8B"/>
                </a:solidFill>
                <a:latin typeface="나눔스퀘어_ac"/>
                <a:ea typeface="나눔스퀘어_ac"/>
              </a:rPr>
              <a:t>‹#›</a:t>
            </a:fld>
            <a:endParaRPr lang="en-US" sz="1200" b="0" strike="noStrike" spc="-1">
              <a:latin typeface="굴림"/>
            </a:endParaRPr>
          </a:p>
        </p:txBody>
      </p:sp>
      <p:sp>
        <p:nvSpPr>
          <p:cNvPr id="22" name="CustomShape 2"/>
          <p:cNvSpPr/>
          <p:nvPr/>
        </p:nvSpPr>
        <p:spPr>
          <a:xfrm rot="10800000">
            <a:off x="-1800" y="0"/>
            <a:ext cx="9142920" cy="68965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D2D2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 rot="5400000">
            <a:off x="1100160" y="348840"/>
            <a:ext cx="1475280" cy="736920"/>
          </a:xfrm>
          <a:prstGeom prst="triangle">
            <a:avLst>
              <a:gd name="adj" fmla="val 50000"/>
            </a:avLst>
          </a:prstGeom>
          <a:solidFill>
            <a:srgbClr val="005D9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 rot="16200000">
            <a:off x="360720" y="357120"/>
            <a:ext cx="1475280" cy="736920"/>
          </a:xfrm>
          <a:prstGeom prst="triangle">
            <a:avLst>
              <a:gd name="adj" fmla="val 50000"/>
            </a:avLst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 rot="5400000">
            <a:off x="-370800" y="1825920"/>
            <a:ext cx="1475280" cy="736920"/>
          </a:xfrm>
          <a:prstGeom prst="triangle">
            <a:avLst>
              <a:gd name="adj" fmla="val 50000"/>
            </a:avLst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5400000">
            <a:off x="-375480" y="355320"/>
            <a:ext cx="1475280" cy="736920"/>
          </a:xfrm>
          <a:prstGeom prst="triangle">
            <a:avLst>
              <a:gd name="adj" fmla="val 50000"/>
            </a:avLst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0800000">
            <a:off x="-6120" y="-11880"/>
            <a:ext cx="1475280" cy="736920"/>
          </a:xfrm>
          <a:prstGeom prst="triangle">
            <a:avLst>
              <a:gd name="adj" fmla="val 50000"/>
            </a:avLst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 rot="5400000">
            <a:off x="357480" y="1087920"/>
            <a:ext cx="1475280" cy="736920"/>
          </a:xfrm>
          <a:prstGeom prst="triangle">
            <a:avLst>
              <a:gd name="adj" fmla="val 50000"/>
            </a:avLst>
          </a:prstGeom>
          <a:solidFill>
            <a:srgbClr val="67CB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 rot="16200000">
            <a:off x="8411040" y="6163560"/>
            <a:ext cx="979920" cy="489240"/>
          </a:xfrm>
          <a:prstGeom prst="triangle">
            <a:avLst>
              <a:gd name="adj" fmla="val 50000"/>
            </a:avLst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 rot="5400000">
            <a:off x="7931160" y="6162480"/>
            <a:ext cx="979920" cy="489240"/>
          </a:xfrm>
          <a:prstGeom prst="triangle">
            <a:avLst>
              <a:gd name="adj" fmla="val 50000"/>
            </a:avLst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 rot="5400000">
            <a:off x="8417160" y="5672160"/>
            <a:ext cx="979920" cy="489240"/>
          </a:xfrm>
          <a:prstGeom prst="triangle">
            <a:avLst>
              <a:gd name="adj" fmla="val 50000"/>
            </a:avLst>
          </a:prstGeom>
          <a:solidFill>
            <a:srgbClr val="67CBF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8165880" y="6408000"/>
            <a:ext cx="979920" cy="489240"/>
          </a:xfrm>
          <a:prstGeom prst="triangle">
            <a:avLst>
              <a:gd name="adj" fmla="val 50000"/>
            </a:avLst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 rot="16200000">
            <a:off x="7448760" y="6162840"/>
            <a:ext cx="979920" cy="489240"/>
          </a:xfrm>
          <a:prstGeom prst="triangle">
            <a:avLst>
              <a:gd name="adj" fmla="val 50000"/>
            </a:avLst>
          </a:prstGeom>
          <a:solidFill>
            <a:srgbClr val="67CBF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7203960" y="6407280"/>
            <a:ext cx="979920" cy="489240"/>
          </a:xfrm>
          <a:prstGeom prst="triangle">
            <a:avLst>
              <a:gd name="adj" fmla="val 50000"/>
            </a:avLst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 rot="16200000">
            <a:off x="8411040" y="5182560"/>
            <a:ext cx="979920" cy="489240"/>
          </a:xfrm>
          <a:prstGeom prst="triangle">
            <a:avLst>
              <a:gd name="adj" fmla="val 50000"/>
            </a:avLst>
          </a:prstGeom>
          <a:solidFill>
            <a:srgbClr val="005D9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 rot="16200000">
            <a:off x="1090440" y="1095120"/>
            <a:ext cx="1475280" cy="736920"/>
          </a:xfrm>
          <a:prstGeom prst="triangle">
            <a:avLst>
              <a:gd name="adj" fmla="val 50000"/>
            </a:avLst>
          </a:prstGeom>
          <a:solidFill>
            <a:srgbClr val="67CB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 rot="10800000">
            <a:off x="1473120" y="-11880"/>
            <a:ext cx="1475280" cy="736920"/>
          </a:xfrm>
          <a:prstGeom prst="triangle">
            <a:avLst>
              <a:gd name="adj" fmla="val 50000"/>
            </a:avLst>
          </a:prstGeom>
          <a:solidFill>
            <a:srgbClr val="67CBF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" name="그림 1"/>
          <p:cNvPicPr/>
          <p:nvPr/>
        </p:nvPicPr>
        <p:blipFill>
          <a:blip r:embed="rId14"/>
          <a:stretch/>
        </p:blipFill>
        <p:spPr>
          <a:xfrm>
            <a:off x="3314880" y="5703840"/>
            <a:ext cx="2513520" cy="650520"/>
          </a:xfrm>
          <a:prstGeom prst="rect">
            <a:avLst/>
          </a:prstGeom>
          <a:ln>
            <a:noFill/>
          </a:ln>
        </p:spPr>
      </p:pic>
      <p:sp>
        <p:nvSpPr>
          <p:cNvPr id="18" name="CustomShape 18"/>
          <p:cNvSpPr/>
          <p:nvPr/>
        </p:nvSpPr>
        <p:spPr>
          <a:xfrm>
            <a:off x="3505320" y="6565320"/>
            <a:ext cx="2132640" cy="1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fld id="{FF300201-1312-4950-AC62-7C657095AE84}" type="slidenum">
              <a:rPr lang="en-US" sz="1200" b="0" strike="noStrike" spc="-1">
                <a:solidFill>
                  <a:srgbClr val="8B8B8B"/>
                </a:solidFill>
                <a:latin typeface="나눔스퀘어_ac"/>
                <a:ea typeface="나눔스퀘어_ac"/>
              </a:rPr>
              <a:t>‹#›</a:t>
            </a:fld>
            <a:endParaRPr lang="en-US" sz="1200" b="0" strike="noStrike" spc="-1">
              <a:latin typeface="굴림"/>
            </a:endParaRPr>
          </a:p>
        </p:txBody>
      </p:sp>
      <p:sp>
        <p:nvSpPr>
          <p:cNvPr id="19" name="PlaceHolder 1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굴림"/>
              </a:rPr>
              <a:t>제목 텍스트의 서식을 편집하려면 클릭하십시오.</a:t>
            </a:r>
          </a:p>
        </p:txBody>
      </p:sp>
      <p:sp>
        <p:nvSpPr>
          <p:cNvPr id="20" name="PlaceHolder 2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3505320" y="6565320"/>
            <a:ext cx="2132640" cy="1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fld id="{4E452783-BD64-4779-A30D-AAC7F1E3617F}" type="slidenum">
              <a:rPr lang="en-US" sz="1200" b="0" strike="noStrike" spc="-1">
                <a:solidFill>
                  <a:srgbClr val="8B8B8B"/>
                </a:solidFill>
                <a:latin typeface="나눔스퀘어_ac"/>
                <a:ea typeface="나눔스퀘어_ac"/>
              </a:rPr>
              <a:t>‹#›</a:t>
            </a:fld>
            <a:endParaRPr lang="en-US" sz="1200" b="0" strike="noStrike" spc="-1">
              <a:latin typeface="굴림"/>
            </a:endParaRPr>
          </a:p>
        </p:txBody>
      </p:sp>
      <p:sp>
        <p:nvSpPr>
          <p:cNvPr id="58" name="CustomShape 2"/>
          <p:cNvSpPr/>
          <p:nvPr/>
        </p:nvSpPr>
        <p:spPr>
          <a:xfrm rot="10800000">
            <a:off x="1080" y="0"/>
            <a:ext cx="9142920" cy="68965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D2D2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3"/>
          <p:cNvSpPr/>
          <p:nvPr/>
        </p:nvSpPr>
        <p:spPr>
          <a:xfrm>
            <a:off x="0" y="0"/>
            <a:ext cx="197280" cy="6896520"/>
          </a:xfrm>
          <a:prstGeom prst="rect">
            <a:avLst/>
          </a:prstGeom>
          <a:solidFill>
            <a:srgbClr val="B9DE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4"/>
          <p:cNvSpPr/>
          <p:nvPr/>
        </p:nvSpPr>
        <p:spPr>
          <a:xfrm>
            <a:off x="-72360" y="3489120"/>
            <a:ext cx="163080" cy="2281680"/>
          </a:xfrm>
          <a:prstGeom prst="rect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5"/>
          <p:cNvSpPr/>
          <p:nvPr/>
        </p:nvSpPr>
        <p:spPr>
          <a:xfrm>
            <a:off x="-78120" y="5729400"/>
            <a:ext cx="168120" cy="8150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6"/>
          <p:cNvSpPr/>
          <p:nvPr/>
        </p:nvSpPr>
        <p:spPr>
          <a:xfrm rot="5400000">
            <a:off x="440640" y="673560"/>
            <a:ext cx="330840" cy="323640"/>
          </a:xfrm>
          <a:prstGeom prst="rtTriangle">
            <a:avLst/>
          </a:prstGeom>
          <a:solidFill>
            <a:srgbClr val="AFB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7"/>
          <p:cNvSpPr/>
          <p:nvPr/>
        </p:nvSpPr>
        <p:spPr>
          <a:xfrm rot="5400000">
            <a:off x="-2520" y="3600"/>
            <a:ext cx="547560" cy="538560"/>
          </a:xfrm>
          <a:prstGeom prst="rtTriangle">
            <a:avLst/>
          </a:prstGeom>
          <a:solidFill>
            <a:srgbClr val="67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8"/>
          <p:cNvSpPr/>
          <p:nvPr/>
        </p:nvSpPr>
        <p:spPr>
          <a:xfrm rot="2700000">
            <a:off x="127080" y="222120"/>
            <a:ext cx="638280" cy="646920"/>
          </a:xfrm>
          <a:prstGeom prst="rtTriangle">
            <a:avLst/>
          </a:prstGeom>
          <a:solidFill>
            <a:srgbClr val="005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9"/>
          <p:cNvSpPr/>
          <p:nvPr/>
        </p:nvSpPr>
        <p:spPr>
          <a:xfrm>
            <a:off x="3505320" y="6565320"/>
            <a:ext cx="2132640" cy="1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fld id="{828347B0-6CD4-4842-9981-8F91533E4C5F}" type="slidenum">
              <a:rPr lang="en-US" sz="1200" b="0" strike="noStrike" spc="-1">
                <a:solidFill>
                  <a:srgbClr val="8B8B8B"/>
                </a:solidFill>
                <a:latin typeface="나눔스퀘어_ac"/>
                <a:ea typeface="나눔스퀘어_ac"/>
              </a:rPr>
              <a:t>‹#›</a:t>
            </a:fld>
            <a:endParaRPr lang="en-US" sz="1200" b="0" strike="noStrike" spc="-1">
              <a:latin typeface="굴림"/>
            </a:endParaRPr>
          </a:p>
        </p:txBody>
      </p:sp>
      <p:pic>
        <p:nvPicPr>
          <p:cNvPr id="66" name="그림 1"/>
          <p:cNvPicPr/>
          <p:nvPr/>
        </p:nvPicPr>
        <p:blipFill>
          <a:blip r:embed="rId14"/>
          <a:stretch/>
        </p:blipFill>
        <p:spPr>
          <a:xfrm>
            <a:off x="7596360" y="6464880"/>
            <a:ext cx="1546560" cy="399960"/>
          </a:xfrm>
          <a:prstGeom prst="rect">
            <a:avLst/>
          </a:prstGeom>
          <a:ln>
            <a:noFill/>
          </a:ln>
        </p:spPr>
      </p:pic>
      <p:sp>
        <p:nvSpPr>
          <p:cNvPr id="67" name="Line 10"/>
          <p:cNvSpPr/>
          <p:nvPr/>
        </p:nvSpPr>
        <p:spPr>
          <a:xfrm>
            <a:off x="443160" y="669960"/>
            <a:ext cx="8700840" cy="0"/>
          </a:xfrm>
          <a:prstGeom prst="line">
            <a:avLst/>
          </a:prstGeom>
          <a:ln w="19080">
            <a:solidFill>
              <a:srgbClr val="005D9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굴림"/>
              </a:rPr>
              <a:t>제목 텍스트의 서식을 편집하려면 클릭하십시오.</a:t>
            </a:r>
          </a:p>
        </p:txBody>
      </p:sp>
      <p:sp>
        <p:nvSpPr>
          <p:cNvPr id="69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505320" y="6565320"/>
            <a:ext cx="2132640" cy="1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fld id="{B1A58EFB-C4F1-4D8A-BBAB-F3FED37DCFDA}" type="slidenum">
              <a:rPr lang="en-US" sz="1200" b="0" strike="noStrike" spc="-1">
                <a:solidFill>
                  <a:srgbClr val="8B8B8B"/>
                </a:solidFill>
                <a:latin typeface="나눔스퀘어_ac"/>
                <a:ea typeface="나눔스퀘어_ac"/>
              </a:rPr>
              <a:t>‹#›</a:t>
            </a:fld>
            <a:endParaRPr lang="en-US" sz="1200" b="0" strike="noStrike" spc="-1">
              <a:latin typeface="굴림"/>
            </a:endParaRPr>
          </a:p>
        </p:txBody>
      </p:sp>
      <p:sp>
        <p:nvSpPr>
          <p:cNvPr id="107" name="CustomShape 2"/>
          <p:cNvSpPr/>
          <p:nvPr/>
        </p:nvSpPr>
        <p:spPr>
          <a:xfrm rot="10800000">
            <a:off x="1080" y="0"/>
            <a:ext cx="9142920" cy="68965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2D2D2"/>
              </a:gs>
            </a:gsLst>
            <a:lin ang="162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3"/>
          <p:cNvSpPr/>
          <p:nvPr/>
        </p:nvSpPr>
        <p:spPr>
          <a:xfrm>
            <a:off x="0" y="0"/>
            <a:ext cx="197280" cy="6896520"/>
          </a:xfrm>
          <a:prstGeom prst="rect">
            <a:avLst/>
          </a:prstGeom>
          <a:solidFill>
            <a:srgbClr val="B9DEF1">
              <a:alpha val="6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-72360" y="3489120"/>
            <a:ext cx="163080" cy="2281680"/>
          </a:xfrm>
          <a:prstGeom prst="rect">
            <a:avLst/>
          </a:prstGeom>
          <a:solidFill>
            <a:srgbClr val="67CBF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5"/>
          <p:cNvSpPr/>
          <p:nvPr/>
        </p:nvSpPr>
        <p:spPr>
          <a:xfrm>
            <a:off x="-78120" y="5729400"/>
            <a:ext cx="168120" cy="815040"/>
          </a:xfrm>
          <a:prstGeom prst="rect">
            <a:avLst/>
          </a:prstGeom>
          <a:solidFill>
            <a:srgbClr val="7F7F7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6"/>
          <p:cNvSpPr/>
          <p:nvPr/>
        </p:nvSpPr>
        <p:spPr>
          <a:xfrm rot="5400000">
            <a:off x="440640" y="673560"/>
            <a:ext cx="330840" cy="323640"/>
          </a:xfrm>
          <a:prstGeom prst="rtTriangle">
            <a:avLst/>
          </a:prstGeom>
          <a:solidFill>
            <a:srgbClr val="AFBCC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7"/>
          <p:cNvSpPr/>
          <p:nvPr/>
        </p:nvSpPr>
        <p:spPr>
          <a:xfrm rot="5400000">
            <a:off x="-2520" y="3600"/>
            <a:ext cx="547560" cy="538560"/>
          </a:xfrm>
          <a:prstGeom prst="rtTriangle">
            <a:avLst/>
          </a:prstGeom>
          <a:solidFill>
            <a:srgbClr val="67CBF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8"/>
          <p:cNvSpPr/>
          <p:nvPr/>
        </p:nvSpPr>
        <p:spPr>
          <a:xfrm rot="2700000">
            <a:off x="127080" y="222120"/>
            <a:ext cx="638280" cy="646920"/>
          </a:xfrm>
          <a:prstGeom prst="rtTriangle">
            <a:avLst/>
          </a:prstGeom>
          <a:solidFill>
            <a:srgbClr val="005D9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9"/>
          <p:cNvSpPr/>
          <p:nvPr/>
        </p:nvSpPr>
        <p:spPr>
          <a:xfrm>
            <a:off x="3505320" y="6565320"/>
            <a:ext cx="2132640" cy="1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fld id="{83463872-0CA6-4933-B463-E2DA4C55E325}" type="slidenum">
              <a:rPr lang="en-US" sz="1200" b="0" strike="noStrike" spc="-1">
                <a:solidFill>
                  <a:srgbClr val="8B8B8B"/>
                </a:solidFill>
                <a:latin typeface="나눔스퀘어_ac"/>
                <a:ea typeface="나눔스퀘어_ac"/>
              </a:rPr>
              <a:t>‹#›</a:t>
            </a:fld>
            <a:endParaRPr lang="en-US" sz="1200" b="0" strike="noStrike" spc="-1">
              <a:latin typeface="굴림"/>
            </a:endParaRPr>
          </a:p>
        </p:txBody>
      </p:sp>
      <p:pic>
        <p:nvPicPr>
          <p:cNvPr id="115" name="그림 1"/>
          <p:cNvPicPr/>
          <p:nvPr/>
        </p:nvPicPr>
        <p:blipFill>
          <a:blip r:embed="rId14"/>
          <a:stretch/>
        </p:blipFill>
        <p:spPr>
          <a:xfrm>
            <a:off x="7596360" y="6464880"/>
            <a:ext cx="1546560" cy="399960"/>
          </a:xfrm>
          <a:prstGeom prst="rect">
            <a:avLst/>
          </a:prstGeom>
          <a:ln>
            <a:noFill/>
          </a:ln>
        </p:spPr>
      </p:pic>
      <p:sp>
        <p:nvSpPr>
          <p:cNvPr id="116" name="Line 10"/>
          <p:cNvSpPr/>
          <p:nvPr/>
        </p:nvSpPr>
        <p:spPr>
          <a:xfrm>
            <a:off x="443160" y="669960"/>
            <a:ext cx="8700840" cy="0"/>
          </a:xfrm>
          <a:prstGeom prst="line">
            <a:avLst/>
          </a:prstGeom>
          <a:ln w="19080">
            <a:solidFill>
              <a:srgbClr val="005D9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PlaceHolder 1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굴림"/>
              </a:rPr>
              <a:t>제목 텍스트의 서식을 편집하려면 클릭하십시오.</a:t>
            </a:r>
          </a:p>
        </p:txBody>
      </p:sp>
      <p:sp>
        <p:nvSpPr>
          <p:cNvPr id="118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505320" y="6565320"/>
            <a:ext cx="2132640" cy="17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fld id="{83600607-7758-4DF9-ADAD-EBA989422990}" type="slidenum">
              <a:rPr lang="en-US" sz="1200" b="0" strike="noStrike" spc="-1">
                <a:solidFill>
                  <a:srgbClr val="8B8B8B"/>
                </a:solidFill>
                <a:latin typeface="나눔스퀘어_ac"/>
                <a:ea typeface="나눔스퀘어_ac"/>
              </a:rPr>
              <a:t>‹#›</a:t>
            </a:fld>
            <a:endParaRPr lang="en-US" sz="1200" b="0" strike="noStrike" spc="-1">
              <a:latin typeface="굴림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굴림"/>
              </a:rPr>
              <a:t>제목 텍스트의 서식을 편집하려면 클릭하십시오.</a:t>
            </a: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2"/>
            <a:r>
              <a:rPr lang="ko-KR" altLang="en-US" dirty="0"/>
              <a:t>둘째 수준</a:t>
            </a:r>
          </a:p>
          <a:p>
            <a:pPr lvl="3"/>
            <a:r>
              <a:rPr lang="ko-KR" altLang="en-US" dirty="0"/>
              <a:t>셋째 수준</a:t>
            </a:r>
          </a:p>
          <a:p>
            <a:pPr lvl="4"/>
            <a:r>
              <a:rPr lang="ko-KR" altLang="en-US" dirty="0"/>
              <a:t>넷째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791200" y="637868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3505200" y="6565296"/>
            <a:ext cx="2133600" cy="176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2713E-898B-4B3D-9AA7-0B21403DDD4B}" type="slidenum"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9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71463" indent="-271463" algn="l" defTabSz="914400" rtl="0" eaLnBrk="1" latinLnBrk="1" hangingPunct="1">
        <a:spcBef>
          <a:spcPct val="20000"/>
        </a:spcBef>
        <a:buFontTx/>
        <a:buBlip>
          <a:blip r:embed="rId9"/>
        </a:buBlip>
        <a:defRPr sz="2000" b="1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54000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361950" indent="-90488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452438" indent="-90488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542925" indent="-90488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png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17.png"/><Relationship Id="rId17" Type="http://schemas.openxmlformats.org/officeDocument/2006/relationships/image" Target="../media/image52.png"/><Relationship Id="rId2" Type="http://schemas.openxmlformats.org/officeDocument/2006/relationships/image" Target="../media/image5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18" Type="http://schemas.openxmlformats.org/officeDocument/2006/relationships/image" Target="../media/image96.png"/><Relationship Id="rId3" Type="http://schemas.openxmlformats.org/officeDocument/2006/relationships/image" Target="../media/image87.png"/><Relationship Id="rId21" Type="http://schemas.openxmlformats.org/officeDocument/2006/relationships/image" Target="../media/image99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17" Type="http://schemas.openxmlformats.org/officeDocument/2006/relationships/image" Target="../media/image95.png"/><Relationship Id="rId2" Type="http://schemas.openxmlformats.org/officeDocument/2006/relationships/image" Target="../media/image86.png"/><Relationship Id="rId16" Type="http://schemas.openxmlformats.org/officeDocument/2006/relationships/image" Target="../media/image22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5" Type="http://schemas.openxmlformats.org/officeDocument/2006/relationships/image" Target="../media/image21.png"/><Relationship Id="rId10" Type="http://schemas.openxmlformats.org/officeDocument/2006/relationships/image" Target="../media/image15.png"/><Relationship Id="rId19" Type="http://schemas.openxmlformats.org/officeDocument/2006/relationships/image" Target="../media/image97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22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29.png"/><Relationship Id="rId12" Type="http://schemas.openxmlformats.org/officeDocument/2006/relationships/image" Target="../media/image21.png"/><Relationship Id="rId17" Type="http://schemas.openxmlformats.org/officeDocument/2006/relationships/image" Target="../media/image97.png"/><Relationship Id="rId2" Type="http://schemas.openxmlformats.org/officeDocument/2006/relationships/image" Target="../media/image100.png"/><Relationship Id="rId16" Type="http://schemas.openxmlformats.org/officeDocument/2006/relationships/image" Target="../media/image9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95.png"/><Relationship Id="rId10" Type="http://schemas.openxmlformats.org/officeDocument/2006/relationships/image" Target="../media/image19.png"/><Relationship Id="rId19" Type="http://schemas.openxmlformats.org/officeDocument/2006/relationships/image" Target="../media/image17.png"/><Relationship Id="rId4" Type="http://schemas.openxmlformats.org/officeDocument/2006/relationships/image" Target="../media/image101.png"/><Relationship Id="rId9" Type="http://schemas.openxmlformats.org/officeDocument/2006/relationships/image" Target="../media/image102.png"/><Relationship Id="rId1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6.png"/><Relationship Id="rId18" Type="http://schemas.openxmlformats.org/officeDocument/2006/relationships/image" Target="../media/image21.png"/><Relationship Id="rId3" Type="http://schemas.openxmlformats.org/officeDocument/2006/relationships/image" Target="../media/image88.png"/><Relationship Id="rId7" Type="http://schemas.openxmlformats.org/officeDocument/2006/relationships/image" Target="../media/image29.png"/><Relationship Id="rId12" Type="http://schemas.openxmlformats.org/officeDocument/2006/relationships/image" Target="../media/image95.png"/><Relationship Id="rId17" Type="http://schemas.openxmlformats.org/officeDocument/2006/relationships/image" Target="../media/image20.png"/><Relationship Id="rId2" Type="http://schemas.openxmlformats.org/officeDocument/2006/relationships/image" Target="../media/image104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5" Type="http://schemas.openxmlformats.org/officeDocument/2006/relationships/image" Target="../media/image18.png"/><Relationship Id="rId10" Type="http://schemas.openxmlformats.org/officeDocument/2006/relationships/image" Target="../media/image105.png"/><Relationship Id="rId19" Type="http://schemas.openxmlformats.org/officeDocument/2006/relationships/image" Target="../media/image22.png"/><Relationship Id="rId4" Type="http://schemas.openxmlformats.org/officeDocument/2006/relationships/image" Target="../media/image101.png"/><Relationship Id="rId9" Type="http://schemas.openxmlformats.org/officeDocument/2006/relationships/image" Target="../media/image90.png"/><Relationship Id="rId1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8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851850" y="3477617"/>
            <a:ext cx="5371201" cy="8888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lang="en-US" sz="1600" b="0" strike="noStrike" spc="-1" dirty="0">
                <a:solidFill>
                  <a:srgbClr val="595959"/>
                </a:solidFill>
                <a:latin typeface="나눔스퀘어 ExtraBold"/>
                <a:ea typeface="나눔스퀘어 ExtraBold"/>
              </a:rPr>
              <a:t>2021.09.15. </a:t>
            </a:r>
          </a:p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lang="ko-KR" altLang="en-US" sz="1600" spc="-1" dirty="0">
                <a:solidFill>
                  <a:srgbClr val="595959"/>
                </a:solidFill>
                <a:latin typeface="나눔스퀘어 ExtraBold"/>
                <a:ea typeface="나눔스퀘어 ExtraBold"/>
              </a:rPr>
              <a:t>에너지</a:t>
            </a:r>
            <a:r>
              <a:rPr lang="en-US" altLang="ko-KR" sz="1600" spc="-1" dirty="0">
                <a:solidFill>
                  <a:srgbClr val="595959"/>
                </a:solidFill>
                <a:latin typeface="나눔스퀘어 ExtraBold"/>
                <a:ea typeface="나눔스퀘어 ExtraBold"/>
              </a:rPr>
              <a:t>IT</a:t>
            </a:r>
            <a:r>
              <a:rPr lang="ko-KR" altLang="en-US" sz="1600" spc="-1" dirty="0">
                <a:solidFill>
                  <a:srgbClr val="595959"/>
                </a:solidFill>
                <a:latin typeface="나눔스퀘어 ExtraBold"/>
                <a:ea typeface="나눔스퀘어 ExtraBold"/>
              </a:rPr>
              <a:t>융합 연구센터 </a:t>
            </a:r>
            <a:endParaRPr lang="en-US" altLang="ko-KR" sz="1600" spc="-1" dirty="0">
              <a:solidFill>
                <a:srgbClr val="595959"/>
              </a:solidFill>
              <a:latin typeface="나눔스퀘어 ExtraBold"/>
              <a:ea typeface="나눔스퀘어 ExtraBold"/>
            </a:endParaRPr>
          </a:p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lang="ko-KR" altLang="en-US" sz="1600" b="0" strike="noStrike" spc="-1" dirty="0">
                <a:solidFill>
                  <a:srgbClr val="595959"/>
                </a:solidFill>
                <a:latin typeface="나눔스퀘어 ExtraBold"/>
                <a:ea typeface="나눔스퀘어 ExtraBold"/>
              </a:rPr>
              <a:t>이재규 선임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457200" y="2220840"/>
            <a:ext cx="8228520" cy="151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1F497D"/>
                </a:solidFill>
                <a:latin typeface="나눔스퀘어 ExtraBold"/>
                <a:ea typeface="나눔스퀘어 ExtraBold"/>
              </a:rPr>
              <a:t>스마트항로표지</a:t>
            </a:r>
            <a:r>
              <a:rPr lang="en-US" sz="4000" b="0" strike="noStrike" spc="-1" dirty="0">
                <a:solidFill>
                  <a:srgbClr val="1F497D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4000" b="0" strike="noStrike" spc="-1" dirty="0" err="1">
                <a:solidFill>
                  <a:srgbClr val="1F497D"/>
                </a:solidFill>
                <a:latin typeface="나눔스퀘어 ExtraBold"/>
                <a:ea typeface="나눔스퀘어 ExtraBold"/>
              </a:rPr>
              <a:t>현장시설</a:t>
            </a:r>
            <a:r>
              <a:rPr lang="en-US" sz="4000" b="0" strike="noStrike" spc="-1" dirty="0">
                <a:solidFill>
                  <a:srgbClr val="1F497D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4000" b="0" strike="noStrike" spc="-1" dirty="0" err="1">
                <a:solidFill>
                  <a:srgbClr val="1F497D"/>
                </a:solidFill>
                <a:latin typeface="나눔스퀘어 ExtraBold"/>
                <a:ea typeface="나눔스퀘어 ExtraBold"/>
              </a:rPr>
              <a:t>고도화</a:t>
            </a:r>
            <a:br>
              <a:rPr dirty="0"/>
            </a:br>
            <a:r>
              <a:rPr lang="en-US" sz="2000" b="0" strike="noStrike" spc="-1" dirty="0">
                <a:solidFill>
                  <a:srgbClr val="1F497D"/>
                </a:solidFill>
                <a:latin typeface="나눔스퀘어 ExtraBold"/>
                <a:ea typeface="나눔스퀘어 ExtraBold"/>
              </a:rPr>
              <a:t>(</a:t>
            </a:r>
            <a:r>
              <a:rPr lang="en-US" sz="2000" b="0" strike="noStrike" spc="-1" dirty="0" err="1">
                <a:solidFill>
                  <a:srgbClr val="1F497D"/>
                </a:solidFill>
                <a:latin typeface="나눔스퀘어 ExtraBold"/>
                <a:ea typeface="나눔스퀘어 ExtraBold"/>
              </a:rPr>
              <a:t>통합</a:t>
            </a:r>
            <a:r>
              <a:rPr lang="en-US" sz="2000" b="0" strike="noStrike" spc="-1" dirty="0">
                <a:solidFill>
                  <a:srgbClr val="1F497D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2000" b="0" strike="noStrike" spc="-1" dirty="0" err="1">
                <a:solidFill>
                  <a:srgbClr val="1F497D"/>
                </a:solidFill>
                <a:latin typeface="나눔스퀘어 ExtraBold"/>
                <a:ea typeface="나눔스퀘어 ExtraBold"/>
              </a:rPr>
              <a:t>플랫폼</a:t>
            </a:r>
            <a:r>
              <a:rPr lang="en-US" sz="2000" b="0" strike="noStrike" spc="-1" dirty="0">
                <a:solidFill>
                  <a:srgbClr val="1F497D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2000" b="0" strike="noStrike" spc="-1" dirty="0" err="1">
                <a:solidFill>
                  <a:srgbClr val="1F497D"/>
                </a:solidFill>
                <a:latin typeface="나눔스퀘어 ExtraBold"/>
                <a:ea typeface="나눔스퀘어 ExtraBold"/>
              </a:rPr>
              <a:t>설계</a:t>
            </a:r>
            <a:r>
              <a:rPr lang="en-US" sz="2000" b="0" strike="noStrike" spc="-1" dirty="0">
                <a:solidFill>
                  <a:srgbClr val="1F497D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sz="2000" b="0" strike="noStrike" spc="-1" dirty="0" err="1">
                <a:solidFill>
                  <a:srgbClr val="1F497D"/>
                </a:solidFill>
                <a:latin typeface="나눔스퀘어 ExtraBold"/>
                <a:ea typeface="나눔스퀘어 ExtraBold"/>
              </a:rPr>
              <a:t>방안</a:t>
            </a:r>
            <a:r>
              <a:rPr lang="en-US" sz="2000" b="0" strike="noStrike" spc="-1" dirty="0">
                <a:solidFill>
                  <a:srgbClr val="1F497D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2000" b="0" strike="noStrike" spc="-1" dirty="0">
                <a:solidFill>
                  <a:srgbClr val="1F497D"/>
                </a:solidFill>
                <a:latin typeface="나눔스퀘어 ExtraBold"/>
                <a:ea typeface="나눔스퀘어 ExtraBold"/>
              </a:rPr>
              <a:t>및 </a:t>
            </a:r>
            <a:r>
              <a:rPr lang="ko-KR" altLang="en-US" sz="2000" b="0" strike="noStrike" spc="-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지능형 </a:t>
            </a:r>
            <a:r>
              <a:rPr lang="ko-KR" altLang="en-US" sz="2000" b="0" strike="noStrike" spc="-1" dirty="0" err="1">
                <a:solidFill>
                  <a:srgbClr val="FF0000"/>
                </a:solidFill>
                <a:latin typeface="나눔스퀘어 ExtraBold"/>
                <a:ea typeface="나눔스퀘어 ExtraBold"/>
              </a:rPr>
              <a:t>고장진단</a:t>
            </a:r>
            <a:r>
              <a:rPr lang="ko-KR" altLang="en-US" sz="2000" b="0" strike="noStrike" spc="-1" dirty="0">
                <a:solidFill>
                  <a:srgbClr val="FF0000"/>
                </a:solidFill>
                <a:latin typeface="나눔스퀘어 ExtraBold"/>
                <a:ea typeface="나눔스퀘어 ExtraBold"/>
              </a:rPr>
              <a:t> 기술</a:t>
            </a:r>
            <a:r>
              <a:rPr lang="en-US" sz="2000" b="0" strike="noStrike" spc="-1" dirty="0">
                <a:solidFill>
                  <a:srgbClr val="1F497D"/>
                </a:solidFill>
                <a:latin typeface="나눔스퀘어 ExtraBold"/>
                <a:ea typeface="나눔스퀘어 ExtraBold"/>
              </a:rPr>
              <a:t>)</a:t>
            </a:r>
            <a:endParaRPr lang="en-US" sz="2000" b="0" strike="noStrike" spc="-1" dirty="0">
              <a:latin typeface="굴림"/>
            </a:endParaRPr>
          </a:p>
        </p:txBody>
      </p:sp>
      <p:pic>
        <p:nvPicPr>
          <p:cNvPr id="196" name="Picture 4"/>
          <p:cNvPicPr/>
          <p:nvPr/>
        </p:nvPicPr>
        <p:blipFill>
          <a:blip r:embed="rId2"/>
          <a:srcRect l="19671" t="30588" r="18505" b="30085"/>
          <a:stretch/>
        </p:blipFill>
        <p:spPr>
          <a:xfrm>
            <a:off x="7884360" y="443160"/>
            <a:ext cx="1101600" cy="450000"/>
          </a:xfrm>
          <a:prstGeom prst="rect">
            <a:avLst/>
          </a:prstGeom>
          <a:ln>
            <a:noFill/>
          </a:ln>
        </p:spPr>
      </p:pic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7826040" y="-40320"/>
            <a:ext cx="1294920" cy="517320"/>
          </a:xfrm>
          <a:prstGeom prst="rect">
            <a:avLst/>
          </a:prstGeom>
          <a:ln>
            <a:noFill/>
          </a:ln>
        </p:spPr>
      </p:pic>
      <p:sp>
        <p:nvSpPr>
          <p:cNvPr id="198" name="Line 3"/>
          <p:cNvSpPr/>
          <p:nvPr/>
        </p:nvSpPr>
        <p:spPr>
          <a:xfrm>
            <a:off x="1331640" y="5648760"/>
            <a:ext cx="6336360" cy="0"/>
          </a:xfrm>
          <a:prstGeom prst="line">
            <a:avLst/>
          </a:prstGeom>
          <a:ln w="12600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" name="Picture 4"/>
          <p:cNvPicPr/>
          <p:nvPr/>
        </p:nvPicPr>
        <p:blipFill>
          <a:blip r:embed="rId4"/>
          <a:srcRect l="14413" t="33316" r="16802" b="27934"/>
          <a:stretch/>
        </p:blipFill>
        <p:spPr>
          <a:xfrm>
            <a:off x="2952360" y="4635720"/>
            <a:ext cx="610920" cy="271800"/>
          </a:xfrm>
          <a:prstGeom prst="rect">
            <a:avLst/>
          </a:prstGeom>
          <a:ln>
            <a:noFill/>
          </a:ln>
        </p:spPr>
      </p:pic>
      <p:pic>
        <p:nvPicPr>
          <p:cNvPr id="200" name="Picture 6"/>
          <p:cNvPicPr/>
          <p:nvPr/>
        </p:nvPicPr>
        <p:blipFill>
          <a:blip r:embed="rId5"/>
          <a:stretch/>
        </p:blipFill>
        <p:spPr>
          <a:xfrm>
            <a:off x="4052880" y="4627440"/>
            <a:ext cx="862920" cy="232920"/>
          </a:xfrm>
          <a:prstGeom prst="rect">
            <a:avLst/>
          </a:prstGeom>
          <a:ln>
            <a:noFill/>
          </a:ln>
        </p:spPr>
      </p:pic>
      <p:pic>
        <p:nvPicPr>
          <p:cNvPr id="201" name="Picture 8"/>
          <p:cNvPicPr/>
          <p:nvPr/>
        </p:nvPicPr>
        <p:blipFill>
          <a:blip r:embed="rId6"/>
          <a:srcRect r="-4359" b="-3207"/>
          <a:stretch/>
        </p:blipFill>
        <p:spPr>
          <a:xfrm>
            <a:off x="5384520" y="4588920"/>
            <a:ext cx="704160" cy="310680"/>
          </a:xfrm>
          <a:prstGeom prst="rect">
            <a:avLst/>
          </a:prstGeom>
          <a:ln>
            <a:noFill/>
          </a:ln>
        </p:spPr>
      </p:pic>
      <p:pic>
        <p:nvPicPr>
          <p:cNvPr id="202" name="Picture 12"/>
          <p:cNvPicPr/>
          <p:nvPr/>
        </p:nvPicPr>
        <p:blipFill>
          <a:blip r:embed="rId7"/>
          <a:srcRect l="-3361" t="-3937" r="-1792" b="4823"/>
          <a:stretch/>
        </p:blipFill>
        <p:spPr>
          <a:xfrm>
            <a:off x="2752200" y="4893840"/>
            <a:ext cx="1011600" cy="360720"/>
          </a:xfrm>
          <a:prstGeom prst="rect">
            <a:avLst/>
          </a:prstGeom>
          <a:ln>
            <a:noFill/>
          </a:ln>
        </p:spPr>
      </p:pic>
      <p:pic>
        <p:nvPicPr>
          <p:cNvPr id="203" name="Picture 10"/>
          <p:cNvPicPr/>
          <p:nvPr/>
        </p:nvPicPr>
        <p:blipFill>
          <a:blip r:embed="rId8"/>
          <a:stretch/>
        </p:blipFill>
        <p:spPr>
          <a:xfrm>
            <a:off x="5305320" y="4983120"/>
            <a:ext cx="862920" cy="21816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9"/>
          <a:stretch/>
        </p:blipFill>
        <p:spPr>
          <a:xfrm>
            <a:off x="2769480" y="5237640"/>
            <a:ext cx="976680" cy="376920"/>
          </a:xfrm>
          <a:prstGeom prst="rect">
            <a:avLst/>
          </a:prstGeom>
          <a:ln>
            <a:noFill/>
          </a:ln>
        </p:spPr>
      </p:pic>
      <p:pic>
        <p:nvPicPr>
          <p:cNvPr id="205" name="Picture 8"/>
          <p:cNvPicPr/>
          <p:nvPr/>
        </p:nvPicPr>
        <p:blipFill>
          <a:blip r:embed="rId10"/>
          <a:stretch/>
        </p:blipFill>
        <p:spPr>
          <a:xfrm>
            <a:off x="4092480" y="5308560"/>
            <a:ext cx="783720" cy="235080"/>
          </a:xfrm>
          <a:prstGeom prst="rect">
            <a:avLst/>
          </a:prstGeom>
          <a:ln>
            <a:noFill/>
          </a:ln>
        </p:spPr>
      </p:pic>
      <p:pic>
        <p:nvPicPr>
          <p:cNvPr id="206" name="Picture 22"/>
          <p:cNvPicPr/>
          <p:nvPr/>
        </p:nvPicPr>
        <p:blipFill>
          <a:blip r:embed="rId11"/>
          <a:srcRect r="-1186" b="-5594"/>
          <a:stretch/>
        </p:blipFill>
        <p:spPr>
          <a:xfrm>
            <a:off x="5231160" y="5290920"/>
            <a:ext cx="1011600" cy="270000"/>
          </a:xfrm>
          <a:prstGeom prst="rect">
            <a:avLst/>
          </a:prstGeom>
          <a:ln>
            <a:noFill/>
          </a:ln>
        </p:spPr>
      </p:pic>
      <p:pic>
        <p:nvPicPr>
          <p:cNvPr id="207" name="그림 15"/>
          <p:cNvPicPr/>
          <p:nvPr/>
        </p:nvPicPr>
        <p:blipFill>
          <a:blip r:embed="rId12"/>
          <a:stretch/>
        </p:blipFill>
        <p:spPr>
          <a:xfrm>
            <a:off x="4154400" y="4868280"/>
            <a:ext cx="639000" cy="35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3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2. SW</a:t>
            </a:r>
            <a:r>
              <a:rPr lang="ko-KR" altLang="en-US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모듈형</a:t>
            </a:r>
            <a:r>
              <a:rPr lang="ko-KR" alt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경량 다중 </a:t>
            </a: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OS</a:t>
            </a:r>
            <a:r>
              <a:rPr lang="ko-KR" alt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운영기술 개발 </a:t>
            </a:r>
            <a:endParaRPr lang="en-US" sz="2400" b="0" strike="noStrike" spc="-1" dirty="0">
              <a:latin typeface="굴림"/>
            </a:endParaRPr>
          </a:p>
        </p:txBody>
      </p:sp>
      <p:sp>
        <p:nvSpPr>
          <p:cNvPr id="475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 cap="rnd">
            <a:solidFill>
              <a:srgbClr val="000000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 cap="rnd">
            <a:solidFill>
              <a:srgbClr val="000000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 cap="rnd">
            <a:solidFill>
              <a:srgbClr val="000000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Line 4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 cap="rnd">
            <a:solidFill>
              <a:srgbClr val="000000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" name="그룹 56"/>
          <p:cNvGrpSpPr/>
          <p:nvPr/>
        </p:nvGrpSpPr>
        <p:grpSpPr>
          <a:xfrm>
            <a:off x="611560" y="907329"/>
            <a:ext cx="8136904" cy="1343277"/>
            <a:chOff x="5864822" y="1331581"/>
            <a:chExt cx="2657860" cy="1343277"/>
          </a:xfrm>
        </p:grpSpPr>
        <p:sp>
          <p:nvSpPr>
            <p:cNvPr id="58" name="직사각형 57"/>
            <p:cNvSpPr/>
            <p:nvPr/>
          </p:nvSpPr>
          <p:spPr>
            <a:xfrm>
              <a:off x="5864822" y="1668186"/>
              <a:ext cx="2657860" cy="10066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재사용성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기존 사용된 경량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OS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와 환경을 재사용 가능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확장성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기존 서비스를 간섭하지 않고 새로운 서비스를 추가적으로 확장 가능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복구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버전관리가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용이하여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업데이트시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발생하는 문제를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복원가능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</p:txBody>
        </p:sp>
        <p:sp>
          <p:nvSpPr>
            <p:cNvPr id="59" name="텍스트 개체 틀 7">
              <a:extLst>
                <a:ext uri="{FF2B5EF4-FFF2-40B4-BE49-F238E27FC236}">
                  <a16:creationId xmlns:a16="http://schemas.microsoft.com/office/drawing/2014/main" id="{B9DE4DAF-FE13-4B3D-B407-147CFD0D637B}"/>
                </a:ext>
              </a:extLst>
            </p:cNvPr>
            <p:cNvSpPr txBox="1">
              <a:spLocks/>
            </p:cNvSpPr>
            <p:nvPr/>
          </p:nvSpPr>
          <p:spPr>
            <a:xfrm>
              <a:off x="5864822" y="1331581"/>
              <a:ext cx="2657860" cy="33660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82000">
                  <a:schemeClr val="accent5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b="1" kern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0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2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ko-KR" altLang="en-US" sz="1200" b="0" spc="-1" dirty="0" err="1">
                  <a:latin typeface="굴림"/>
                </a:rPr>
                <a:t>착탈</a:t>
              </a:r>
              <a:r>
                <a:rPr lang="ko-KR" altLang="en-US" sz="1200" b="0" spc="-1" dirty="0">
                  <a:latin typeface="굴림"/>
                </a:rPr>
                <a:t> 모듈 항로표지 표준에 따라 확장성에 따른 구성 가능</a:t>
              </a:r>
              <a:endParaRPr lang="en-US" altLang="ko-KR" sz="1200" b="0" spc="-1" dirty="0">
                <a:latin typeface="굴림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FFF70D7-D57A-4C03-A434-5380CA437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2920" y="2594332"/>
            <a:ext cx="264228" cy="46587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FE8F251-36CD-4668-8380-0DD30E1A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854" y="2559286"/>
            <a:ext cx="210116" cy="5577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D0BFC61-7F7E-4BCA-B4C7-C0D9AA8A8F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81" y="2533339"/>
            <a:ext cx="357943" cy="554945"/>
          </a:xfrm>
          <a:prstGeom prst="rect">
            <a:avLst/>
          </a:prstGeom>
        </p:spPr>
      </p:pic>
      <p:sp>
        <p:nvSpPr>
          <p:cNvPr id="63" name="CustomShape 88"/>
          <p:cNvSpPr/>
          <p:nvPr/>
        </p:nvSpPr>
        <p:spPr>
          <a:xfrm>
            <a:off x="1263990" y="2707635"/>
            <a:ext cx="1779085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ko-KR" altLang="en-US" sz="1200" b="1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중형</a:t>
            </a:r>
            <a:endParaRPr lang="en-US" sz="1200" b="0" strike="noStrike" spc="-1" dirty="0">
              <a:latin typeface="굴림"/>
            </a:endParaRPr>
          </a:p>
        </p:txBody>
      </p:sp>
      <p:sp>
        <p:nvSpPr>
          <p:cNvPr id="64" name="CustomShape 88"/>
          <p:cNvSpPr/>
          <p:nvPr/>
        </p:nvSpPr>
        <p:spPr>
          <a:xfrm>
            <a:off x="5688093" y="2677414"/>
            <a:ext cx="1779085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sz="1200" b="1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LANBY/</a:t>
            </a:r>
            <a:r>
              <a:rPr lang="ko-KR" altLang="en-US" sz="1200" b="1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고정형</a:t>
            </a:r>
            <a:endParaRPr lang="en-US" sz="1200" b="0" strike="noStrike" spc="-1" dirty="0">
              <a:latin typeface="굴림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912741" y="3372323"/>
            <a:ext cx="757846" cy="909758"/>
            <a:chOff x="491991" y="3465101"/>
            <a:chExt cx="757846" cy="909758"/>
          </a:xfrm>
        </p:grpSpPr>
        <p:sp>
          <p:nvSpPr>
            <p:cNvPr id="66" name="CustomShape 8"/>
            <p:cNvSpPr/>
            <p:nvPr/>
          </p:nvSpPr>
          <p:spPr>
            <a:xfrm>
              <a:off x="491991" y="3465101"/>
              <a:ext cx="757846" cy="909758"/>
            </a:xfrm>
            <a:prstGeom prst="rect">
              <a:avLst/>
            </a:prstGeom>
            <a:solidFill>
              <a:srgbClr val="FFFFFF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CustomShape 36"/>
            <p:cNvSpPr/>
            <p:nvPr/>
          </p:nvSpPr>
          <p:spPr>
            <a:xfrm>
              <a:off x="600791" y="3553475"/>
              <a:ext cx="546734" cy="318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필수 센서 </a:t>
              </a:r>
              <a:r>
                <a:rPr 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데이터</a:t>
              </a:r>
              <a:br>
                <a:rPr 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</a:br>
              <a:r>
                <a:rPr 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수집</a:t>
              </a:r>
              <a:r>
                <a:rPr 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 </a:t>
              </a:r>
              <a:r>
                <a:rPr 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sz="600" b="0" strike="noStrike" spc="-1" dirty="0">
                <a:latin typeface="굴림"/>
              </a:endParaRPr>
            </a:p>
          </p:txBody>
        </p:sp>
        <p:sp>
          <p:nvSpPr>
            <p:cNvPr id="68" name="CustomShape 32"/>
            <p:cNvSpPr/>
            <p:nvPr/>
          </p:nvSpPr>
          <p:spPr>
            <a:xfrm>
              <a:off x="600791" y="3934142"/>
              <a:ext cx="546734" cy="3414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600" b="0" strike="noStrike" spc="-1" dirty="0">
                <a:latin typeface="굴림"/>
              </a:endParaRPr>
            </a:p>
          </p:txBody>
        </p:sp>
      </p:grpSp>
      <p:sp>
        <p:nvSpPr>
          <p:cNvPr id="69" name="CustomShape 88"/>
          <p:cNvSpPr/>
          <p:nvPr/>
        </p:nvSpPr>
        <p:spPr>
          <a:xfrm>
            <a:off x="1612687" y="5510712"/>
            <a:ext cx="1779085" cy="421604"/>
          </a:xfrm>
          <a:prstGeom prst="leftArrow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ko-KR" altLang="en-US" sz="1200" b="1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라이트  패키지</a:t>
            </a:r>
            <a:endParaRPr lang="en-US" sz="1200" b="0" strike="noStrike" spc="-1" dirty="0">
              <a:latin typeface="굴림"/>
            </a:endParaRPr>
          </a:p>
        </p:txBody>
      </p:sp>
      <p:sp>
        <p:nvSpPr>
          <p:cNvPr id="70" name="CustomShape 88"/>
          <p:cNvSpPr/>
          <p:nvPr/>
        </p:nvSpPr>
        <p:spPr>
          <a:xfrm>
            <a:off x="4262818" y="5510712"/>
            <a:ext cx="2620402" cy="421604"/>
          </a:xfrm>
          <a:prstGeom prst="rightArrow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ko-KR" altLang="en-US" sz="1200" b="1" spc="-1">
                <a:solidFill>
                  <a:srgbClr val="FFFFFF"/>
                </a:solidFill>
                <a:latin typeface="나눔스퀘어_ac Bold"/>
                <a:ea typeface="나눔스퀘어_ac Bold"/>
              </a:rPr>
              <a:t>풀 패키지</a:t>
            </a:r>
            <a:endParaRPr lang="en-US" sz="1200" b="0" strike="noStrike" spc="-1" dirty="0">
              <a:latin typeface="굴림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773334" y="3372323"/>
            <a:ext cx="757846" cy="909758"/>
            <a:chOff x="1340920" y="3465101"/>
            <a:chExt cx="757846" cy="909758"/>
          </a:xfrm>
        </p:grpSpPr>
        <p:sp>
          <p:nvSpPr>
            <p:cNvPr id="72" name="CustomShape 8"/>
            <p:cNvSpPr/>
            <p:nvPr/>
          </p:nvSpPr>
          <p:spPr>
            <a:xfrm>
              <a:off x="1340920" y="3465101"/>
              <a:ext cx="757846" cy="909758"/>
            </a:xfrm>
            <a:prstGeom prst="rect">
              <a:avLst/>
            </a:prstGeom>
            <a:solidFill>
              <a:srgbClr val="FFFFFF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CustomShape 36"/>
            <p:cNvSpPr/>
            <p:nvPr/>
          </p:nvSpPr>
          <p:spPr>
            <a:xfrm>
              <a:off x="1449720" y="3553475"/>
              <a:ext cx="546734" cy="318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배터리 관리</a:t>
              </a:r>
              <a:br>
                <a:rPr lang="en-US" altLang="ko-KR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</a:b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sz="600" b="0" strike="noStrike" spc="-1" dirty="0">
                <a:latin typeface="굴림"/>
              </a:endParaRPr>
            </a:p>
          </p:txBody>
        </p:sp>
        <p:sp>
          <p:nvSpPr>
            <p:cNvPr id="74" name="CustomShape 32"/>
            <p:cNvSpPr/>
            <p:nvPr/>
          </p:nvSpPr>
          <p:spPr>
            <a:xfrm>
              <a:off x="1449720" y="3934142"/>
              <a:ext cx="546734" cy="3414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600" b="0" strike="noStrike" spc="-1" dirty="0">
                <a:latin typeface="굴림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633926" y="3372332"/>
            <a:ext cx="757846" cy="909758"/>
            <a:chOff x="2248006" y="3459695"/>
            <a:chExt cx="757846" cy="909758"/>
          </a:xfrm>
        </p:grpSpPr>
        <p:sp>
          <p:nvSpPr>
            <p:cNvPr id="76" name="CustomShape 8"/>
            <p:cNvSpPr/>
            <p:nvPr/>
          </p:nvSpPr>
          <p:spPr>
            <a:xfrm>
              <a:off x="2248006" y="3459695"/>
              <a:ext cx="757846" cy="909758"/>
            </a:xfrm>
            <a:prstGeom prst="rect">
              <a:avLst/>
            </a:prstGeom>
            <a:solidFill>
              <a:srgbClr val="FFFFFF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36"/>
            <p:cNvSpPr/>
            <p:nvPr/>
          </p:nvSpPr>
          <p:spPr>
            <a:xfrm>
              <a:off x="2356806" y="3548069"/>
              <a:ext cx="546734" cy="318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고장진단</a:t>
              </a:r>
              <a:endParaRPr lang="en-US" altLang="ko-KR" sz="60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6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sz="600" b="0" strike="noStrike" spc="-1" dirty="0">
                <a:latin typeface="굴림"/>
              </a:endParaRPr>
            </a:p>
          </p:txBody>
        </p:sp>
        <p:sp>
          <p:nvSpPr>
            <p:cNvPr id="78" name="CustomShape 32"/>
            <p:cNvSpPr/>
            <p:nvPr/>
          </p:nvSpPr>
          <p:spPr>
            <a:xfrm>
              <a:off x="2356806" y="3928736"/>
              <a:ext cx="546734" cy="3414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600" b="0" strike="noStrike" spc="-1" dirty="0">
                <a:latin typeface="굴림"/>
              </a:endParaRPr>
            </a:p>
          </p:txBody>
        </p:sp>
      </p:grpSp>
      <p:sp>
        <p:nvSpPr>
          <p:cNvPr id="79" name="CustomShape 28"/>
          <p:cNvSpPr/>
          <p:nvPr/>
        </p:nvSpPr>
        <p:spPr>
          <a:xfrm>
            <a:off x="915291" y="4774679"/>
            <a:ext cx="2476481" cy="322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스마트항로표지 통합 플랫폼</a:t>
            </a:r>
            <a:endParaRPr lang="en-US" sz="1050" b="0" strike="noStrike" spc="-1">
              <a:latin typeface="굴림"/>
            </a:endParaRPr>
          </a:p>
        </p:txBody>
      </p:sp>
      <p:sp>
        <p:nvSpPr>
          <p:cNvPr id="80" name="CustomShape 29"/>
          <p:cNvSpPr/>
          <p:nvPr/>
        </p:nvSpPr>
        <p:spPr>
          <a:xfrm>
            <a:off x="907934" y="4378994"/>
            <a:ext cx="2483838" cy="3157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050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주</a:t>
            </a:r>
            <a:r>
              <a:rPr lang="en-US" sz="105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 </a:t>
            </a:r>
            <a:r>
              <a:rPr lang="ko-KR" altLang="en-US" sz="1050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운영체제</a:t>
            </a:r>
            <a:endParaRPr lang="en-US" sz="1050" b="0" strike="noStrike" spc="-1" dirty="0">
              <a:latin typeface="굴림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4260268" y="3553215"/>
            <a:ext cx="757846" cy="909758"/>
            <a:chOff x="491991" y="3465101"/>
            <a:chExt cx="757846" cy="909758"/>
          </a:xfrm>
        </p:grpSpPr>
        <p:sp>
          <p:nvSpPr>
            <p:cNvPr id="82" name="CustomShape 8"/>
            <p:cNvSpPr/>
            <p:nvPr/>
          </p:nvSpPr>
          <p:spPr>
            <a:xfrm>
              <a:off x="491991" y="3465101"/>
              <a:ext cx="757846" cy="909758"/>
            </a:xfrm>
            <a:prstGeom prst="rect">
              <a:avLst/>
            </a:prstGeom>
            <a:solidFill>
              <a:srgbClr val="FFFFFF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36"/>
            <p:cNvSpPr/>
            <p:nvPr/>
          </p:nvSpPr>
          <p:spPr>
            <a:xfrm>
              <a:off x="600791" y="3553475"/>
              <a:ext cx="546734" cy="318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필수 센서 </a:t>
              </a:r>
              <a:r>
                <a:rPr 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데이터</a:t>
              </a:r>
              <a:br>
                <a:rPr 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</a:br>
              <a:r>
                <a:rPr 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수집</a:t>
              </a:r>
              <a:r>
                <a:rPr 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 </a:t>
              </a:r>
              <a:r>
                <a:rPr 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sz="600" b="0" strike="noStrike" spc="-1" dirty="0">
                <a:latin typeface="굴림"/>
              </a:endParaRPr>
            </a:p>
          </p:txBody>
        </p:sp>
        <p:sp>
          <p:nvSpPr>
            <p:cNvPr id="84" name="CustomShape 32"/>
            <p:cNvSpPr/>
            <p:nvPr/>
          </p:nvSpPr>
          <p:spPr>
            <a:xfrm>
              <a:off x="600791" y="3934142"/>
              <a:ext cx="546734" cy="3414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600" b="0" strike="noStrike" spc="-1" dirty="0">
                <a:latin typeface="굴림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113152" y="3550956"/>
            <a:ext cx="757846" cy="909758"/>
            <a:chOff x="1340920" y="3465101"/>
            <a:chExt cx="757846" cy="909758"/>
          </a:xfrm>
        </p:grpSpPr>
        <p:sp>
          <p:nvSpPr>
            <p:cNvPr id="86" name="CustomShape 8"/>
            <p:cNvSpPr/>
            <p:nvPr/>
          </p:nvSpPr>
          <p:spPr>
            <a:xfrm>
              <a:off x="1340920" y="3465101"/>
              <a:ext cx="757846" cy="909758"/>
            </a:xfrm>
            <a:prstGeom prst="rect">
              <a:avLst/>
            </a:prstGeom>
            <a:solidFill>
              <a:srgbClr val="FFFFFF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36"/>
            <p:cNvSpPr/>
            <p:nvPr/>
          </p:nvSpPr>
          <p:spPr>
            <a:xfrm>
              <a:off x="1449720" y="3553475"/>
              <a:ext cx="546734" cy="318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배터리 관리</a:t>
              </a:r>
              <a:br>
                <a:rPr lang="en-US" altLang="ko-KR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</a:b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sz="600" b="0" strike="noStrike" spc="-1" dirty="0">
                <a:latin typeface="굴림"/>
              </a:endParaRPr>
            </a:p>
          </p:txBody>
        </p:sp>
        <p:sp>
          <p:nvSpPr>
            <p:cNvPr id="88" name="CustomShape 32"/>
            <p:cNvSpPr/>
            <p:nvPr/>
          </p:nvSpPr>
          <p:spPr>
            <a:xfrm>
              <a:off x="1449720" y="3934142"/>
              <a:ext cx="546734" cy="3414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600" b="0" strike="noStrike" spc="-1" dirty="0">
                <a:latin typeface="굴림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966036" y="3550965"/>
            <a:ext cx="757846" cy="909758"/>
            <a:chOff x="2248006" y="3459695"/>
            <a:chExt cx="757846" cy="909758"/>
          </a:xfrm>
        </p:grpSpPr>
        <p:sp>
          <p:nvSpPr>
            <p:cNvPr id="90" name="CustomShape 8"/>
            <p:cNvSpPr/>
            <p:nvPr/>
          </p:nvSpPr>
          <p:spPr>
            <a:xfrm>
              <a:off x="2248006" y="3459695"/>
              <a:ext cx="757846" cy="909758"/>
            </a:xfrm>
            <a:prstGeom prst="rect">
              <a:avLst/>
            </a:prstGeom>
            <a:solidFill>
              <a:srgbClr val="FFFFFF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36"/>
            <p:cNvSpPr/>
            <p:nvPr/>
          </p:nvSpPr>
          <p:spPr>
            <a:xfrm>
              <a:off x="2356806" y="3548069"/>
              <a:ext cx="546734" cy="318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고장진단</a:t>
              </a:r>
              <a:endParaRPr lang="en-US" altLang="ko-KR" sz="60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6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sz="600" b="0" strike="noStrike" spc="-1" dirty="0">
                <a:latin typeface="굴림"/>
              </a:endParaRPr>
            </a:p>
          </p:txBody>
        </p:sp>
        <p:sp>
          <p:nvSpPr>
            <p:cNvPr id="92" name="CustomShape 32"/>
            <p:cNvSpPr/>
            <p:nvPr/>
          </p:nvSpPr>
          <p:spPr>
            <a:xfrm>
              <a:off x="2356806" y="3928736"/>
              <a:ext cx="546734" cy="3414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600" b="0" strike="noStrike" spc="-1" dirty="0">
                <a:latin typeface="굴림"/>
              </a:endParaRPr>
            </a:p>
          </p:txBody>
        </p:sp>
      </p:grpSp>
      <p:sp>
        <p:nvSpPr>
          <p:cNvPr id="93" name="CustomShape 28"/>
          <p:cNvSpPr/>
          <p:nvPr/>
        </p:nvSpPr>
        <p:spPr>
          <a:xfrm>
            <a:off x="4262818" y="4955571"/>
            <a:ext cx="4166830" cy="3229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스마트항로표지 통합 플랫폼</a:t>
            </a:r>
            <a:endParaRPr lang="en-US" sz="1050" b="0" strike="noStrike" spc="-1">
              <a:latin typeface="굴림"/>
            </a:endParaRPr>
          </a:p>
        </p:txBody>
      </p:sp>
      <p:sp>
        <p:nvSpPr>
          <p:cNvPr id="94" name="CustomShape 29"/>
          <p:cNvSpPr/>
          <p:nvPr/>
        </p:nvSpPr>
        <p:spPr>
          <a:xfrm>
            <a:off x="4255460" y="4559886"/>
            <a:ext cx="4179209" cy="3157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050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주</a:t>
            </a:r>
            <a:r>
              <a:rPr lang="en-US" sz="105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 </a:t>
            </a:r>
            <a:r>
              <a:rPr lang="ko-KR" altLang="en-US" sz="1050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운영체제</a:t>
            </a:r>
            <a:endParaRPr lang="en-US" sz="1050" b="0" strike="noStrike" spc="-1" dirty="0">
              <a:latin typeface="굴림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6818920" y="3552759"/>
            <a:ext cx="757846" cy="909758"/>
            <a:chOff x="491991" y="3465101"/>
            <a:chExt cx="757846" cy="909758"/>
          </a:xfrm>
        </p:grpSpPr>
        <p:sp>
          <p:nvSpPr>
            <p:cNvPr id="96" name="CustomShape 8"/>
            <p:cNvSpPr/>
            <p:nvPr/>
          </p:nvSpPr>
          <p:spPr>
            <a:xfrm>
              <a:off x="491991" y="3465101"/>
              <a:ext cx="757846" cy="909758"/>
            </a:xfrm>
            <a:prstGeom prst="rect">
              <a:avLst/>
            </a:prstGeom>
            <a:solidFill>
              <a:srgbClr val="92D050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36"/>
            <p:cNvSpPr/>
            <p:nvPr/>
          </p:nvSpPr>
          <p:spPr>
            <a:xfrm>
              <a:off x="600791" y="3553475"/>
              <a:ext cx="546734" cy="318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추가 센서 </a:t>
              </a:r>
              <a:r>
                <a:rPr 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데이터</a:t>
              </a:r>
              <a:br>
                <a:rPr 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</a:br>
              <a:r>
                <a:rPr 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수집</a:t>
              </a:r>
              <a:r>
                <a:rPr 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 </a:t>
              </a:r>
              <a:r>
                <a:rPr lang="en-US" sz="6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sz="600" b="0" strike="noStrike" spc="-1" dirty="0">
                <a:latin typeface="굴림"/>
              </a:endParaRPr>
            </a:p>
          </p:txBody>
        </p:sp>
        <p:sp>
          <p:nvSpPr>
            <p:cNvPr id="98" name="CustomShape 32"/>
            <p:cNvSpPr/>
            <p:nvPr/>
          </p:nvSpPr>
          <p:spPr>
            <a:xfrm>
              <a:off x="600791" y="3934142"/>
              <a:ext cx="546734" cy="3414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600" b="0" strike="noStrike" spc="-1" dirty="0">
                <a:latin typeface="굴림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7671802" y="3552759"/>
            <a:ext cx="757846" cy="909758"/>
            <a:chOff x="2248006" y="3459695"/>
            <a:chExt cx="757846" cy="909758"/>
          </a:xfrm>
        </p:grpSpPr>
        <p:sp>
          <p:nvSpPr>
            <p:cNvPr id="100" name="CustomShape 8"/>
            <p:cNvSpPr/>
            <p:nvPr/>
          </p:nvSpPr>
          <p:spPr>
            <a:xfrm>
              <a:off x="2248006" y="3459695"/>
              <a:ext cx="757846" cy="909758"/>
            </a:xfrm>
            <a:prstGeom prst="rect">
              <a:avLst/>
            </a:prstGeom>
            <a:solidFill>
              <a:srgbClr val="92D050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36"/>
            <p:cNvSpPr/>
            <p:nvPr/>
          </p:nvSpPr>
          <p:spPr>
            <a:xfrm>
              <a:off x="2356806" y="3548069"/>
              <a:ext cx="546734" cy="318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카메라 센서</a:t>
              </a:r>
              <a:endParaRPr lang="en-US" altLang="ko-KR" sz="60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6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sz="600" b="0" strike="noStrike" spc="-1" dirty="0">
                <a:latin typeface="굴림"/>
              </a:endParaRPr>
            </a:p>
          </p:txBody>
        </p:sp>
        <p:sp>
          <p:nvSpPr>
            <p:cNvPr id="102" name="CustomShape 32"/>
            <p:cNvSpPr/>
            <p:nvPr/>
          </p:nvSpPr>
          <p:spPr>
            <a:xfrm>
              <a:off x="2356806" y="3928736"/>
              <a:ext cx="546734" cy="3414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6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600" b="0" strike="noStrike" spc="-1" dirty="0">
                <a:latin typeface="굴림"/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6915821" y="3080707"/>
            <a:ext cx="1381330" cy="1586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경량</a:t>
            </a:r>
            <a:r>
              <a:rPr lang="en-US" altLang="ko-KR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OS/</a:t>
            </a:r>
            <a:r>
              <a: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</a:t>
            </a:r>
            <a:r>
              <a:rPr lang="en-US" altLang="ko-KR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</a:p>
        </p:txBody>
      </p:sp>
      <p:cxnSp>
        <p:nvCxnSpPr>
          <p:cNvPr id="104" name="직선 화살표 연결선 149"/>
          <p:cNvCxnSpPr>
            <a:stCxn id="96" idx="0"/>
            <a:endCxn id="103" idx="2"/>
          </p:cNvCxnSpPr>
          <p:nvPr/>
        </p:nvCxnSpPr>
        <p:spPr>
          <a:xfrm rot="5400000" flipH="1" flipV="1">
            <a:off x="7245472" y="3191746"/>
            <a:ext cx="313384" cy="40864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직선 화살표 연결선 149"/>
          <p:cNvCxnSpPr>
            <a:stCxn id="100" idx="0"/>
            <a:endCxn id="103" idx="2"/>
          </p:cNvCxnSpPr>
          <p:nvPr/>
        </p:nvCxnSpPr>
        <p:spPr>
          <a:xfrm rot="16200000" flipV="1">
            <a:off x="7671914" y="3173947"/>
            <a:ext cx="313384" cy="44423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9EE34639-F5E1-4ADA-84C3-56F2FD41D33D}"/>
              </a:ext>
            </a:extLst>
          </p:cNvPr>
          <p:cNvSpPr/>
          <p:nvPr/>
        </p:nvSpPr>
        <p:spPr>
          <a:xfrm>
            <a:off x="279764" y="2993958"/>
            <a:ext cx="8584473" cy="8700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3 </a:t>
            </a:r>
            <a:r>
              <a:rPr kumimoji="0" lang="ko-KR" alt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지능형 고장진단 기술</a:t>
            </a:r>
            <a:endParaRPr kumimoji="0" lang="en-US" altLang="ko-KR" sz="2400" b="1" i="0" u="none" strike="noStrike" kern="1200" cap="none" spc="-1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나눔스퀘어_ac"/>
              <a:ea typeface="나눔스퀘어_ac"/>
            </a:endParaRPr>
          </a:p>
          <a:p>
            <a:pPr lvl="0" algn="ctr">
              <a:defRPr/>
            </a:pPr>
            <a:r>
              <a:rPr lang="en-US" altLang="ko-KR" b="1" spc="-1" dirty="0">
                <a:solidFill>
                  <a:srgbClr val="17375E"/>
                </a:solidFill>
                <a:latin typeface="굴림"/>
                <a:ea typeface="나눔스퀘어_ac"/>
              </a:rPr>
              <a:t>(</a:t>
            </a:r>
            <a:r>
              <a:rPr lang="ko-KR" altLang="en-US" b="1" spc="-1" dirty="0">
                <a:solidFill>
                  <a:srgbClr val="17375E"/>
                </a:solidFill>
                <a:latin typeface="굴림"/>
                <a:ea typeface="나눔스퀘어_ac"/>
              </a:rPr>
              <a:t>통합 플랫폼의 안정적 운영을 위한 지능형 고장진단 기술 개발</a:t>
            </a:r>
            <a:r>
              <a:rPr lang="en-US" altLang="ko-KR" b="1" spc="-1" dirty="0">
                <a:solidFill>
                  <a:srgbClr val="17375E"/>
                </a:solidFill>
                <a:latin typeface="굴림"/>
                <a:ea typeface="나눔스퀘어_ac"/>
              </a:rPr>
              <a:t>)</a:t>
            </a:r>
            <a:endParaRPr kumimoji="0" lang="en-US" altLang="ko-KR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20179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sp>
        <p:nvSpPr>
          <p:cNvPr id="23" name="CustomShape 87"/>
          <p:cNvSpPr/>
          <p:nvPr/>
        </p:nvSpPr>
        <p:spPr>
          <a:xfrm>
            <a:off x="4858192" y="4349117"/>
            <a:ext cx="4038351" cy="2105872"/>
          </a:xfrm>
          <a:prstGeom prst="rect">
            <a:avLst/>
          </a:prstGeom>
          <a:solidFill>
            <a:schemeClr val="bg1"/>
          </a:solidFill>
          <a:ln w="1260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720">
              <a:lnSpc>
                <a:spcPct val="150000"/>
              </a:lnSpc>
              <a:buClr>
                <a:srgbClr val="000000"/>
              </a:buClr>
            </a:pPr>
            <a:endParaRPr lang="en-US" sz="1000" b="0" strike="noStrike" spc="-1" dirty="0">
              <a:latin typeface="굴림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197" y="5410805"/>
            <a:ext cx="2520338" cy="994707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H="1" flipV="1">
            <a:off x="4699001" y="2369596"/>
            <a:ext cx="19049" cy="400702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ustomShape 87"/>
          <p:cNvSpPr/>
          <p:nvPr/>
        </p:nvSpPr>
        <p:spPr>
          <a:xfrm>
            <a:off x="552531" y="2800028"/>
            <a:ext cx="8331037" cy="890022"/>
          </a:xfrm>
          <a:prstGeom prst="rect">
            <a:avLst/>
          </a:prstGeom>
          <a:solidFill>
            <a:schemeClr val="bg1"/>
          </a:solidFill>
          <a:ln w="1260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720">
              <a:lnSpc>
                <a:spcPct val="150000"/>
              </a:lnSpc>
              <a:buClr>
                <a:srgbClr val="000000"/>
              </a:buClr>
            </a:pPr>
            <a:endParaRPr lang="en-US" sz="1000" b="0" strike="noStrike" spc="-1" dirty="0">
              <a:latin typeface="굴림"/>
            </a:endParaRPr>
          </a:p>
        </p:txBody>
      </p:sp>
      <p:sp>
        <p:nvSpPr>
          <p:cNvPr id="27" name="CustomShape 87"/>
          <p:cNvSpPr/>
          <p:nvPr/>
        </p:nvSpPr>
        <p:spPr>
          <a:xfrm>
            <a:off x="525635" y="4353532"/>
            <a:ext cx="4038351" cy="2105872"/>
          </a:xfrm>
          <a:prstGeom prst="rect">
            <a:avLst/>
          </a:prstGeom>
          <a:solidFill>
            <a:schemeClr val="bg1"/>
          </a:solidFill>
          <a:ln w="1260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720">
              <a:lnSpc>
                <a:spcPct val="150000"/>
              </a:lnSpc>
              <a:buClr>
                <a:srgbClr val="000000"/>
              </a:buClr>
            </a:pPr>
            <a:endParaRPr lang="en-US" sz="1000" b="0" strike="noStrike" spc="-1" dirty="0">
              <a:latin typeface="굴림"/>
            </a:endParaRPr>
          </a:p>
        </p:txBody>
      </p:sp>
      <p:sp>
        <p:nvSpPr>
          <p:cNvPr id="28" name="CustomShape 88"/>
          <p:cNvSpPr/>
          <p:nvPr/>
        </p:nvSpPr>
        <p:spPr>
          <a:xfrm>
            <a:off x="515936" y="2103482"/>
            <a:ext cx="8331037" cy="261221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ko-KR" altLang="en-US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고장 진단 기술</a:t>
            </a:r>
            <a:endParaRPr lang="en-US" sz="1200" b="0" strike="noStrike" spc="-1" dirty="0">
              <a:latin typeface="굴림"/>
            </a:endParaRPr>
          </a:p>
        </p:txBody>
      </p:sp>
      <p:grpSp>
        <p:nvGrpSpPr>
          <p:cNvPr id="29" name="Group 24"/>
          <p:cNvGrpSpPr/>
          <p:nvPr/>
        </p:nvGrpSpPr>
        <p:grpSpPr>
          <a:xfrm>
            <a:off x="2744780" y="2976162"/>
            <a:ext cx="801720" cy="717120"/>
            <a:chOff x="4608388" y="4299840"/>
            <a:chExt cx="801720" cy="717120"/>
          </a:xfrm>
        </p:grpSpPr>
        <p:pic>
          <p:nvPicPr>
            <p:cNvPr id="30" name="Picture 28"/>
            <p:cNvPicPr/>
            <p:nvPr/>
          </p:nvPicPr>
          <p:blipFill>
            <a:blip r:embed="rId3"/>
            <a:stretch/>
          </p:blipFill>
          <p:spPr>
            <a:xfrm>
              <a:off x="4633228" y="4299840"/>
              <a:ext cx="752040" cy="524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CustomShape 25"/>
            <p:cNvSpPr/>
            <p:nvPr/>
          </p:nvSpPr>
          <p:spPr>
            <a:xfrm>
              <a:off x="4608388" y="4805280"/>
              <a:ext cx="801720" cy="211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 dirty="0" err="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풍향</a:t>
              </a:r>
              <a:r>
                <a:rPr lang="en-US" sz="800" b="0" strike="noStrike" spc="-1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, </a:t>
              </a:r>
              <a:r>
                <a:rPr lang="en-US" sz="800" b="0" strike="noStrike" spc="-1" dirty="0" err="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풍속계</a:t>
              </a:r>
              <a:endParaRPr lang="en-US" sz="800" b="0" strike="noStrike" spc="-1" dirty="0">
                <a:latin typeface="굴림"/>
              </a:endParaRPr>
            </a:p>
          </p:txBody>
        </p:sp>
      </p:grpSp>
      <p:grpSp>
        <p:nvGrpSpPr>
          <p:cNvPr id="32" name="Group 26"/>
          <p:cNvGrpSpPr/>
          <p:nvPr/>
        </p:nvGrpSpPr>
        <p:grpSpPr>
          <a:xfrm>
            <a:off x="1262992" y="2924322"/>
            <a:ext cx="801720" cy="768960"/>
            <a:chOff x="3126600" y="4248000"/>
            <a:chExt cx="801720" cy="768960"/>
          </a:xfrm>
        </p:grpSpPr>
        <p:pic>
          <p:nvPicPr>
            <p:cNvPr id="33" name="Picture 30"/>
            <p:cNvPicPr/>
            <p:nvPr/>
          </p:nvPicPr>
          <p:blipFill>
            <a:blip r:embed="rId4"/>
            <a:stretch/>
          </p:blipFill>
          <p:spPr>
            <a:xfrm>
              <a:off x="3255582" y="4248000"/>
              <a:ext cx="519840" cy="519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" name="CustomShape 27"/>
            <p:cNvSpPr/>
            <p:nvPr/>
          </p:nvSpPr>
          <p:spPr>
            <a:xfrm>
              <a:off x="3126600" y="4805280"/>
              <a:ext cx="801720" cy="211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 dirty="0" err="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온습도계</a:t>
              </a:r>
              <a:endParaRPr lang="en-US" sz="800" b="0" strike="noStrike" spc="-1" dirty="0">
                <a:latin typeface="굴림"/>
              </a:endParaRPr>
            </a:p>
          </p:txBody>
        </p:sp>
      </p:grpSp>
      <p:sp>
        <p:nvSpPr>
          <p:cNvPr id="35" name="CustomShape 28"/>
          <p:cNvSpPr/>
          <p:nvPr/>
        </p:nvSpPr>
        <p:spPr>
          <a:xfrm>
            <a:off x="1788232" y="3152922"/>
            <a:ext cx="1695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1" strike="noStrike" spc="-1" dirty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+</a:t>
            </a:r>
            <a:endParaRPr lang="en-US" sz="1100" b="0" strike="noStrike" spc="-1" dirty="0">
              <a:latin typeface="굴림"/>
            </a:endParaRPr>
          </a:p>
        </p:txBody>
      </p:sp>
      <p:grpSp>
        <p:nvGrpSpPr>
          <p:cNvPr id="36" name="Group 29"/>
          <p:cNvGrpSpPr/>
          <p:nvPr/>
        </p:nvGrpSpPr>
        <p:grpSpPr>
          <a:xfrm>
            <a:off x="1884352" y="3099642"/>
            <a:ext cx="801720" cy="593640"/>
            <a:chOff x="3747960" y="4423320"/>
            <a:chExt cx="801720" cy="593640"/>
          </a:xfrm>
        </p:grpSpPr>
        <p:pic>
          <p:nvPicPr>
            <p:cNvPr id="37" name="Picture 32"/>
            <p:cNvPicPr/>
            <p:nvPr/>
          </p:nvPicPr>
          <p:blipFill>
            <a:blip r:embed="rId5"/>
            <a:srcRect t="19594" r="2072" b="9602"/>
            <a:stretch/>
          </p:blipFill>
          <p:spPr>
            <a:xfrm>
              <a:off x="3870000" y="4423320"/>
              <a:ext cx="558360" cy="324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CustomShape 30"/>
            <p:cNvSpPr/>
            <p:nvPr/>
          </p:nvSpPr>
          <p:spPr>
            <a:xfrm>
              <a:off x="3747960" y="4805280"/>
              <a:ext cx="801720" cy="211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기압계</a:t>
              </a:r>
              <a:endParaRPr lang="en-US" sz="800" b="0" strike="noStrike" spc="-1">
                <a:latin typeface="굴림"/>
              </a:endParaRPr>
            </a:p>
          </p:txBody>
        </p:sp>
      </p:grpSp>
      <p:sp>
        <p:nvSpPr>
          <p:cNvPr id="39" name="CustomShape 31"/>
          <p:cNvSpPr/>
          <p:nvPr/>
        </p:nvSpPr>
        <p:spPr>
          <a:xfrm>
            <a:off x="2512192" y="3152922"/>
            <a:ext cx="1695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1" strike="noStrike" spc="-1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+</a:t>
            </a:r>
            <a:endParaRPr lang="en-US" sz="1100" b="0" strike="noStrike" spc="-1">
              <a:latin typeface="굴림"/>
            </a:endParaRPr>
          </a:p>
        </p:txBody>
      </p:sp>
      <p:sp>
        <p:nvSpPr>
          <p:cNvPr id="40" name="CustomShape 32"/>
          <p:cNvSpPr/>
          <p:nvPr/>
        </p:nvSpPr>
        <p:spPr>
          <a:xfrm>
            <a:off x="3381448" y="3152922"/>
            <a:ext cx="1695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1" strike="noStrike" spc="-1" dirty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+</a:t>
            </a:r>
            <a:endParaRPr lang="en-US" sz="1100" b="0" strike="noStrike" spc="-1" dirty="0">
              <a:latin typeface="굴림"/>
            </a:endParaRPr>
          </a:p>
        </p:txBody>
      </p:sp>
      <p:grpSp>
        <p:nvGrpSpPr>
          <p:cNvPr id="41" name="Group 33"/>
          <p:cNvGrpSpPr/>
          <p:nvPr/>
        </p:nvGrpSpPr>
        <p:grpSpPr>
          <a:xfrm>
            <a:off x="3492586" y="3044116"/>
            <a:ext cx="968954" cy="647430"/>
            <a:chOff x="5356194" y="4367794"/>
            <a:chExt cx="968954" cy="647430"/>
          </a:xfrm>
        </p:grpSpPr>
        <p:sp>
          <p:nvSpPr>
            <p:cNvPr id="42" name="CustomShape 34"/>
            <p:cNvSpPr/>
            <p:nvPr/>
          </p:nvSpPr>
          <p:spPr>
            <a:xfrm>
              <a:off x="5356194" y="4801234"/>
              <a:ext cx="968954" cy="21399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 dirty="0" err="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유량</a:t>
              </a:r>
              <a:r>
                <a:rPr lang="en-US" sz="800" b="0" strike="noStrike" spc="-1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, </a:t>
              </a:r>
              <a:r>
                <a:rPr lang="en-US" sz="800" b="0" strike="noStrike" spc="-1" dirty="0" err="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유속</a:t>
              </a:r>
              <a:r>
                <a:rPr lang="en-US" sz="800" b="0" strike="noStrike" spc="-1" dirty="0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, </a:t>
              </a:r>
              <a:r>
                <a:rPr lang="en-US" sz="800" b="0" strike="noStrike" spc="-1" dirty="0" err="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수온</a:t>
              </a:r>
              <a:endParaRPr lang="en-US" sz="800" b="0" strike="noStrike" spc="-1" dirty="0">
                <a:latin typeface="굴림"/>
              </a:endParaRPr>
            </a:p>
          </p:txBody>
        </p:sp>
        <p:pic>
          <p:nvPicPr>
            <p:cNvPr id="43" name="Picture 44"/>
            <p:cNvPicPr/>
            <p:nvPr/>
          </p:nvPicPr>
          <p:blipFill>
            <a:blip r:embed="rId6"/>
            <a:stretch/>
          </p:blipFill>
          <p:spPr>
            <a:xfrm rot="5074800" flipH="1">
              <a:off x="5480808" y="4477594"/>
              <a:ext cx="476280" cy="256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" name="CustomShape 35"/>
          <p:cNvSpPr/>
          <p:nvPr/>
        </p:nvSpPr>
        <p:spPr>
          <a:xfrm>
            <a:off x="8349270" y="3101920"/>
            <a:ext cx="392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....</a:t>
            </a:r>
            <a:endParaRPr lang="en-US" sz="1800" b="0" strike="noStrike" spc="-1" dirty="0">
              <a:latin typeface="굴림"/>
            </a:endParaRPr>
          </a:p>
        </p:txBody>
      </p:sp>
      <p:grpSp>
        <p:nvGrpSpPr>
          <p:cNvPr id="45" name="Group 36"/>
          <p:cNvGrpSpPr/>
          <p:nvPr/>
        </p:nvGrpSpPr>
        <p:grpSpPr>
          <a:xfrm>
            <a:off x="6412269" y="3308275"/>
            <a:ext cx="824800" cy="402258"/>
            <a:chOff x="3668400" y="1832400"/>
            <a:chExt cx="1395000" cy="887760"/>
          </a:xfrm>
        </p:grpSpPr>
        <p:grpSp>
          <p:nvGrpSpPr>
            <p:cNvPr id="46" name="Group 37"/>
            <p:cNvGrpSpPr/>
            <p:nvPr/>
          </p:nvGrpSpPr>
          <p:grpSpPr>
            <a:xfrm>
              <a:off x="3668400" y="1832400"/>
              <a:ext cx="1395000" cy="887760"/>
              <a:chOff x="3668400" y="1832400"/>
              <a:chExt cx="1395000" cy="887760"/>
            </a:xfrm>
          </p:grpSpPr>
          <p:grpSp>
            <p:nvGrpSpPr>
              <p:cNvPr id="48" name="Group 38"/>
              <p:cNvGrpSpPr/>
              <p:nvPr/>
            </p:nvGrpSpPr>
            <p:grpSpPr>
              <a:xfrm>
                <a:off x="3668400" y="1832400"/>
                <a:ext cx="1395000" cy="887760"/>
                <a:chOff x="3668400" y="1832400"/>
                <a:chExt cx="1395000" cy="887760"/>
              </a:xfrm>
            </p:grpSpPr>
            <p:grpSp>
              <p:nvGrpSpPr>
                <p:cNvPr id="50" name="Group 39"/>
                <p:cNvGrpSpPr/>
                <p:nvPr/>
              </p:nvGrpSpPr>
              <p:grpSpPr>
                <a:xfrm>
                  <a:off x="3668400" y="1832400"/>
                  <a:ext cx="1395000" cy="887760"/>
                  <a:chOff x="3668400" y="1832400"/>
                  <a:chExt cx="1395000" cy="887760"/>
                </a:xfrm>
              </p:grpSpPr>
              <p:sp>
                <p:nvSpPr>
                  <p:cNvPr id="52" name="CustomShape 40"/>
                  <p:cNvSpPr/>
                  <p:nvPr/>
                </p:nvSpPr>
                <p:spPr>
                  <a:xfrm>
                    <a:off x="3719880" y="2058480"/>
                    <a:ext cx="321480" cy="45972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53" name="그림 5"/>
                  <p:cNvPicPr/>
                  <p:nvPr/>
                </p:nvPicPr>
                <p:blipFill>
                  <a:blip r:embed="rId7"/>
                  <a:stretch/>
                </p:blipFill>
                <p:spPr>
                  <a:xfrm>
                    <a:off x="3668400" y="1832400"/>
                    <a:ext cx="1395000" cy="8877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51" name="그림 3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4307040" y="2046240"/>
                  <a:ext cx="563040" cy="4435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9" name="CustomShape 41"/>
              <p:cNvSpPr/>
              <p:nvPr/>
            </p:nvSpPr>
            <p:spPr>
              <a:xfrm>
                <a:off x="4343760" y="2099880"/>
                <a:ext cx="393120" cy="354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47" name="그림 84"/>
            <p:cNvPicPr/>
            <p:nvPr/>
          </p:nvPicPr>
          <p:blipFill>
            <a:blip r:embed="rId9"/>
            <a:stretch/>
          </p:blipFill>
          <p:spPr>
            <a:xfrm>
              <a:off x="4343760" y="2177280"/>
              <a:ext cx="429480" cy="203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4" name="Group 42"/>
          <p:cNvGrpSpPr/>
          <p:nvPr/>
        </p:nvGrpSpPr>
        <p:grpSpPr>
          <a:xfrm>
            <a:off x="6418792" y="2935114"/>
            <a:ext cx="843743" cy="412703"/>
            <a:chOff x="3648240" y="1245960"/>
            <a:chExt cx="1427040" cy="802440"/>
          </a:xfrm>
        </p:grpSpPr>
        <p:grpSp>
          <p:nvGrpSpPr>
            <p:cNvPr id="55" name="Group 43"/>
            <p:cNvGrpSpPr/>
            <p:nvPr/>
          </p:nvGrpSpPr>
          <p:grpSpPr>
            <a:xfrm>
              <a:off x="3648240" y="1245960"/>
              <a:ext cx="1427040" cy="802440"/>
              <a:chOff x="3648240" y="1245960"/>
              <a:chExt cx="1427040" cy="802440"/>
            </a:xfrm>
          </p:grpSpPr>
          <p:grpSp>
            <p:nvGrpSpPr>
              <p:cNvPr id="57" name="Group 44"/>
              <p:cNvGrpSpPr/>
              <p:nvPr/>
            </p:nvGrpSpPr>
            <p:grpSpPr>
              <a:xfrm>
                <a:off x="3648240" y="1245960"/>
                <a:ext cx="1427040" cy="802440"/>
                <a:chOff x="3648240" y="1245960"/>
                <a:chExt cx="1427040" cy="802440"/>
              </a:xfrm>
            </p:grpSpPr>
            <p:grpSp>
              <p:nvGrpSpPr>
                <p:cNvPr id="59" name="Group 45"/>
                <p:cNvGrpSpPr/>
                <p:nvPr/>
              </p:nvGrpSpPr>
              <p:grpSpPr>
                <a:xfrm>
                  <a:off x="3648240" y="1245960"/>
                  <a:ext cx="1427040" cy="802440"/>
                  <a:chOff x="3648240" y="1245960"/>
                  <a:chExt cx="1427040" cy="802440"/>
                </a:xfrm>
              </p:grpSpPr>
              <p:sp>
                <p:nvSpPr>
                  <p:cNvPr id="61" name="CustomShape 46"/>
                  <p:cNvSpPr/>
                  <p:nvPr/>
                </p:nvSpPr>
                <p:spPr>
                  <a:xfrm>
                    <a:off x="3700440" y="1449720"/>
                    <a:ext cx="329040" cy="41544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62" name="그림 94"/>
                  <p:cNvPicPr/>
                  <p:nvPr/>
                </p:nvPicPr>
                <p:blipFill>
                  <a:blip r:embed="rId7"/>
                  <a:stretch/>
                </p:blipFill>
                <p:spPr>
                  <a:xfrm>
                    <a:off x="3648240" y="1245960"/>
                    <a:ext cx="1427040" cy="8024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60" name="그림 92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4301280" y="1438920"/>
                  <a:ext cx="576000" cy="401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58" name="CustomShape 47"/>
              <p:cNvSpPr/>
              <p:nvPr/>
            </p:nvSpPr>
            <p:spPr>
              <a:xfrm>
                <a:off x="4339080" y="1487520"/>
                <a:ext cx="402120" cy="320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56" name="그림 83"/>
            <p:cNvPicPr/>
            <p:nvPr/>
          </p:nvPicPr>
          <p:blipFill>
            <a:blip r:embed="rId10"/>
            <a:stretch/>
          </p:blipFill>
          <p:spPr>
            <a:xfrm>
              <a:off x="4309920" y="1504440"/>
              <a:ext cx="523080" cy="247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3" name="Group 48"/>
          <p:cNvGrpSpPr/>
          <p:nvPr/>
        </p:nvGrpSpPr>
        <p:grpSpPr>
          <a:xfrm>
            <a:off x="7347320" y="2935114"/>
            <a:ext cx="787977" cy="407591"/>
            <a:chOff x="3731040" y="2618640"/>
            <a:chExt cx="1332720" cy="873360"/>
          </a:xfrm>
        </p:grpSpPr>
        <p:grpSp>
          <p:nvGrpSpPr>
            <p:cNvPr id="64" name="Group 49"/>
            <p:cNvGrpSpPr/>
            <p:nvPr/>
          </p:nvGrpSpPr>
          <p:grpSpPr>
            <a:xfrm>
              <a:off x="3731040" y="2618640"/>
              <a:ext cx="1332720" cy="873360"/>
              <a:chOff x="3731040" y="2618640"/>
              <a:chExt cx="1332720" cy="873360"/>
            </a:xfrm>
          </p:grpSpPr>
          <p:grpSp>
            <p:nvGrpSpPr>
              <p:cNvPr id="66" name="Group 50"/>
              <p:cNvGrpSpPr/>
              <p:nvPr/>
            </p:nvGrpSpPr>
            <p:grpSpPr>
              <a:xfrm>
                <a:off x="3731040" y="2618640"/>
                <a:ext cx="1332720" cy="873360"/>
                <a:chOff x="3731040" y="2618640"/>
                <a:chExt cx="1332720" cy="873360"/>
              </a:xfrm>
            </p:grpSpPr>
            <p:grpSp>
              <p:nvGrpSpPr>
                <p:cNvPr id="68" name="Group 51"/>
                <p:cNvGrpSpPr/>
                <p:nvPr/>
              </p:nvGrpSpPr>
              <p:grpSpPr>
                <a:xfrm>
                  <a:off x="3731040" y="2618640"/>
                  <a:ext cx="1332720" cy="873360"/>
                  <a:chOff x="3731040" y="2618640"/>
                  <a:chExt cx="1332720" cy="873360"/>
                </a:xfrm>
              </p:grpSpPr>
              <p:sp>
                <p:nvSpPr>
                  <p:cNvPr id="70" name="CustomShape 52"/>
                  <p:cNvSpPr/>
                  <p:nvPr/>
                </p:nvSpPr>
                <p:spPr>
                  <a:xfrm>
                    <a:off x="3780000" y="2840760"/>
                    <a:ext cx="307080" cy="45216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71" name="그림 110"/>
                  <p:cNvPicPr/>
                  <p:nvPr/>
                </p:nvPicPr>
                <p:blipFill>
                  <a:blip r:embed="rId7"/>
                  <a:stretch/>
                </p:blipFill>
                <p:spPr>
                  <a:xfrm>
                    <a:off x="3731040" y="2618640"/>
                    <a:ext cx="1332720" cy="8733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69" name="그림 10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4340880" y="2828880"/>
                  <a:ext cx="537840" cy="43632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67" name="CustomShape 53"/>
              <p:cNvSpPr/>
              <p:nvPr/>
            </p:nvSpPr>
            <p:spPr>
              <a:xfrm>
                <a:off x="4376160" y="2881800"/>
                <a:ext cx="375480" cy="348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65" name="그림 9"/>
            <p:cNvPicPr/>
            <p:nvPr/>
          </p:nvPicPr>
          <p:blipFill>
            <a:blip r:embed="rId11"/>
            <a:stretch/>
          </p:blipFill>
          <p:spPr>
            <a:xfrm>
              <a:off x="4397760" y="2966040"/>
              <a:ext cx="369720" cy="194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2" name="CustomShape 20"/>
          <p:cNvSpPr/>
          <p:nvPr/>
        </p:nvSpPr>
        <p:spPr>
          <a:xfrm>
            <a:off x="3217614" y="2824588"/>
            <a:ext cx="3106466" cy="229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0" strike="noStrike" spc="-1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센서</a:t>
            </a:r>
            <a:r>
              <a:rPr lang="en-US" sz="900" b="0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모듈</a:t>
            </a:r>
            <a:r>
              <a:rPr lang="en-US" sz="900" b="0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 </a:t>
            </a:r>
            <a:r>
              <a:rPr lang="ko-KR" altLang="en-US" sz="900" b="0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기반</a:t>
            </a:r>
            <a:r>
              <a:rPr lang="en-US" altLang="ko-KR" sz="900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 </a:t>
            </a:r>
            <a:r>
              <a:rPr lang="ko-KR" altLang="en-US" sz="900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데이터</a:t>
            </a:r>
            <a:endParaRPr lang="en-US" sz="900" b="0" strike="noStrike" spc="-1" dirty="0">
              <a:solidFill>
                <a:srgbClr val="00000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73" name="CustomShape 17"/>
          <p:cNvSpPr/>
          <p:nvPr/>
        </p:nvSpPr>
        <p:spPr>
          <a:xfrm>
            <a:off x="504893" y="3496542"/>
            <a:ext cx="730819" cy="2139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태양</a:t>
            </a:r>
            <a:r>
              <a:rPr lang="en-US" sz="800" b="0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 </a:t>
            </a:r>
            <a:r>
              <a:rPr lang="en-US" sz="800" b="0" strike="noStrike" spc="-1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에너지</a:t>
            </a:r>
            <a:endParaRPr lang="en-US" sz="800" b="0" strike="noStrike" spc="-1" dirty="0">
              <a:latin typeface="굴림"/>
            </a:endParaRPr>
          </a:p>
        </p:txBody>
      </p:sp>
      <p:pic>
        <p:nvPicPr>
          <p:cNvPr id="74" name="그림 74"/>
          <p:cNvPicPr/>
          <p:nvPr/>
        </p:nvPicPr>
        <p:blipFill>
          <a:blip r:embed="rId12"/>
          <a:stretch/>
        </p:blipFill>
        <p:spPr>
          <a:xfrm rot="5400000">
            <a:off x="663653" y="2991822"/>
            <a:ext cx="454320" cy="319320"/>
          </a:xfrm>
          <a:prstGeom prst="rect">
            <a:avLst/>
          </a:prstGeom>
          <a:ln>
            <a:noFill/>
          </a:ln>
        </p:spPr>
      </p:pic>
      <p:sp>
        <p:nvSpPr>
          <p:cNvPr id="75" name="CustomShape 28"/>
          <p:cNvSpPr/>
          <p:nvPr/>
        </p:nvSpPr>
        <p:spPr>
          <a:xfrm>
            <a:off x="1131849" y="3141466"/>
            <a:ext cx="1695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1" strike="noStrike" spc="-1" dirty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+</a:t>
            </a:r>
            <a:endParaRPr lang="en-US" sz="1100" b="0" strike="noStrike" spc="-1" dirty="0">
              <a:latin typeface="굴림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211049" y="3496542"/>
            <a:ext cx="5432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700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통신모듈</a:t>
            </a:r>
            <a:endParaRPr lang="en-US" altLang="ko-KR" sz="700" spc="-1" dirty="0">
              <a:solidFill>
                <a:srgbClr val="00000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77" name="CustomShape 10"/>
          <p:cNvSpPr/>
          <p:nvPr/>
        </p:nvSpPr>
        <p:spPr>
          <a:xfrm>
            <a:off x="4461540" y="3479012"/>
            <a:ext cx="694078" cy="2139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strike="noStrike" spc="-1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전용배터리</a:t>
            </a:r>
            <a:endParaRPr lang="en-US" sz="800" b="0" strike="noStrike" spc="-1" dirty="0">
              <a:latin typeface="굴림"/>
            </a:endParaRPr>
          </a:p>
        </p:txBody>
      </p:sp>
      <p:pic>
        <p:nvPicPr>
          <p:cNvPr id="78" name="Picture 36"/>
          <p:cNvPicPr/>
          <p:nvPr/>
        </p:nvPicPr>
        <p:blipFill>
          <a:blip r:embed="rId13"/>
          <a:stretch/>
        </p:blipFill>
        <p:spPr>
          <a:xfrm>
            <a:off x="4550550" y="3065126"/>
            <a:ext cx="541440" cy="294840"/>
          </a:xfrm>
          <a:prstGeom prst="rect">
            <a:avLst/>
          </a:prstGeom>
          <a:ln>
            <a:noFill/>
          </a:ln>
        </p:spPr>
      </p:pic>
      <p:sp>
        <p:nvSpPr>
          <p:cNvPr id="79" name="CustomShape 12"/>
          <p:cNvSpPr/>
          <p:nvPr/>
        </p:nvSpPr>
        <p:spPr>
          <a:xfrm>
            <a:off x="5284831" y="3481273"/>
            <a:ext cx="796541" cy="2139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0" strike="noStrike" spc="-1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충방전조절기</a:t>
            </a:r>
            <a:endParaRPr lang="en-US" sz="800" b="0" strike="noStrike" spc="-1" dirty="0">
              <a:latin typeface="굴림"/>
            </a:endParaRPr>
          </a:p>
        </p:txBody>
      </p:sp>
      <p:pic>
        <p:nvPicPr>
          <p:cNvPr id="80" name="Picture 38"/>
          <p:cNvPicPr/>
          <p:nvPr/>
        </p:nvPicPr>
        <p:blipFill>
          <a:blip r:embed="rId14"/>
          <a:stretch/>
        </p:blipFill>
        <p:spPr>
          <a:xfrm>
            <a:off x="5478102" y="3068484"/>
            <a:ext cx="386280" cy="323640"/>
          </a:xfrm>
          <a:prstGeom prst="rect">
            <a:avLst/>
          </a:prstGeom>
          <a:ln>
            <a:noFill/>
          </a:ln>
        </p:spPr>
      </p:pic>
      <p:sp>
        <p:nvSpPr>
          <p:cNvPr id="81" name="CustomShape 8"/>
          <p:cNvSpPr/>
          <p:nvPr/>
        </p:nvSpPr>
        <p:spPr>
          <a:xfrm>
            <a:off x="4184558" y="3151953"/>
            <a:ext cx="12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+</a:t>
            </a:r>
            <a:endParaRPr lang="en-US" sz="1000" b="0" strike="noStrike" spc="-1" dirty="0">
              <a:latin typeface="굴림"/>
            </a:endParaRPr>
          </a:p>
        </p:txBody>
      </p:sp>
      <p:sp>
        <p:nvSpPr>
          <p:cNvPr id="82" name="CustomShape 8"/>
          <p:cNvSpPr/>
          <p:nvPr/>
        </p:nvSpPr>
        <p:spPr>
          <a:xfrm>
            <a:off x="5238655" y="3177233"/>
            <a:ext cx="12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+</a:t>
            </a:r>
            <a:endParaRPr lang="en-US" sz="1000" b="0" strike="noStrike" spc="-1" dirty="0">
              <a:latin typeface="굴림"/>
            </a:endParaRPr>
          </a:p>
        </p:txBody>
      </p:sp>
      <p:sp>
        <p:nvSpPr>
          <p:cNvPr id="83" name="CustomShape 8"/>
          <p:cNvSpPr/>
          <p:nvPr/>
        </p:nvSpPr>
        <p:spPr>
          <a:xfrm>
            <a:off x="6107232" y="3175468"/>
            <a:ext cx="12528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+</a:t>
            </a:r>
            <a:endParaRPr lang="en-US" sz="1000" b="0" strike="noStrike" spc="-1" dirty="0">
              <a:latin typeface="굴림"/>
            </a:endParaRPr>
          </a:p>
        </p:txBody>
      </p:sp>
      <p:pic>
        <p:nvPicPr>
          <p:cNvPr id="84" name="그림 8"/>
          <p:cNvPicPr/>
          <p:nvPr/>
        </p:nvPicPr>
        <p:blipFill>
          <a:blip r:embed="rId15"/>
          <a:stretch/>
        </p:blipFill>
        <p:spPr>
          <a:xfrm rot="5400000">
            <a:off x="7617440" y="3173650"/>
            <a:ext cx="317283" cy="718513"/>
          </a:xfrm>
          <a:prstGeom prst="rect">
            <a:avLst/>
          </a:prstGeom>
          <a:ln>
            <a:noFill/>
          </a:ln>
        </p:spPr>
      </p:pic>
      <p:sp>
        <p:nvSpPr>
          <p:cNvPr id="85" name="CustomShape 28"/>
          <p:cNvSpPr/>
          <p:nvPr/>
        </p:nvSpPr>
        <p:spPr>
          <a:xfrm>
            <a:off x="2912559" y="3840647"/>
            <a:ext cx="3646644" cy="319548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rmAutofit fontScale="95500"/>
          </a:bodyPr>
          <a:lstStyle/>
          <a:p>
            <a:pPr algn="ctr"/>
            <a:r>
              <a:rPr lang="ko-KR" altLang="en-US" sz="1000" spc="-1" dirty="0">
                <a:solidFill>
                  <a:srgbClr val="254061"/>
                </a:solidFill>
                <a:latin typeface="굴림"/>
                <a:ea typeface="나눔스퀘어_ac Bold"/>
              </a:rPr>
              <a:t>센서 </a:t>
            </a:r>
            <a:r>
              <a:rPr lang="en-US" altLang="ko-KR" sz="1000" spc="-1" dirty="0">
                <a:solidFill>
                  <a:srgbClr val="254061"/>
                </a:solidFill>
                <a:latin typeface="굴림"/>
                <a:ea typeface="나눔스퀘어_ac Bold"/>
              </a:rPr>
              <a:t>/ </a:t>
            </a:r>
            <a:r>
              <a:rPr lang="ko-KR" altLang="en-US" sz="1000" spc="-1" dirty="0">
                <a:solidFill>
                  <a:srgbClr val="254061"/>
                </a:solidFill>
                <a:latin typeface="굴림"/>
                <a:ea typeface="나눔스퀘어_ac Bold"/>
              </a:rPr>
              <a:t>배터리</a:t>
            </a:r>
            <a:r>
              <a:rPr lang="en-US" altLang="ko-KR" sz="1000" spc="-1" dirty="0">
                <a:solidFill>
                  <a:srgbClr val="254061"/>
                </a:solidFill>
                <a:latin typeface="굴림"/>
                <a:ea typeface="나눔스퀘어_ac Bold"/>
              </a:rPr>
              <a:t> / </a:t>
            </a:r>
            <a:r>
              <a:rPr lang="ko-KR" altLang="en-US" sz="1000" spc="-1" dirty="0">
                <a:solidFill>
                  <a:srgbClr val="254061"/>
                </a:solidFill>
                <a:latin typeface="굴림"/>
                <a:ea typeface="나눔스퀘어_ac Bold"/>
              </a:rPr>
              <a:t>자원 데이터 메모리</a:t>
            </a:r>
            <a:endParaRPr lang="en-US" altLang="ko-KR" sz="1000" b="0" strike="noStrike" spc="-1" dirty="0">
              <a:latin typeface="굴림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513376" y="803065"/>
            <a:ext cx="8333597" cy="1214466"/>
            <a:chOff x="5864822" y="1331581"/>
            <a:chExt cx="2657860" cy="1343277"/>
          </a:xfrm>
        </p:grpSpPr>
        <p:sp>
          <p:nvSpPr>
            <p:cNvPr id="87" name="직사각형 86"/>
            <p:cNvSpPr/>
            <p:nvPr/>
          </p:nvSpPr>
          <p:spPr>
            <a:xfrm>
              <a:off x="5864822" y="1668186"/>
              <a:ext cx="2657860" cy="10066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지능형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고장진단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통합 플랫폼 내 센서 및 통신모듈 연동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고장진단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인공지능 서비스 기능 설계 및 구현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경량형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고장진단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기술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스마트 항로표지 통합 플랫폼에서 운영 가능한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경량형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인공지능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고장진단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모델 기술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개발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다기능 모델 설계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스마트 항로 표지 플랫폼의 다양한 센서 및 통신 모듈에 적용 가능한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고장진단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모델 개발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</p:txBody>
        </p:sp>
        <p:sp>
          <p:nvSpPr>
            <p:cNvPr id="88" name="텍스트 개체 틀 7">
              <a:extLst>
                <a:ext uri="{FF2B5EF4-FFF2-40B4-BE49-F238E27FC236}">
                  <a16:creationId xmlns:a16="http://schemas.microsoft.com/office/drawing/2014/main" id="{B9DE4DAF-FE13-4B3D-B407-147CFD0D637B}"/>
                </a:ext>
              </a:extLst>
            </p:cNvPr>
            <p:cNvSpPr txBox="1">
              <a:spLocks/>
            </p:cNvSpPr>
            <p:nvPr/>
          </p:nvSpPr>
          <p:spPr>
            <a:xfrm>
              <a:off x="5864822" y="1331581"/>
              <a:ext cx="2657860" cy="33660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82000">
                  <a:schemeClr val="accent5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b="1" kern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0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2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스마트 항로표지 통합 플랫폼의 </a:t>
              </a:r>
              <a:r>
                <a:rPr lang="ko-KR" altLang="en-US" sz="1200" spc="-1" dirty="0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안정적 운영을 위한 지능형 고장 진단 기술 개발</a:t>
              </a:r>
              <a:endParaRPr lang="en-US" altLang="ko-KR" sz="1200" b="0" spc="-1" dirty="0">
                <a:latin typeface="굴림"/>
              </a:endParaRPr>
            </a:p>
          </p:txBody>
        </p:sp>
      </p:grpSp>
      <p:sp>
        <p:nvSpPr>
          <p:cNvPr id="89" name="CustomShape 59"/>
          <p:cNvSpPr/>
          <p:nvPr/>
        </p:nvSpPr>
        <p:spPr>
          <a:xfrm>
            <a:off x="7707365" y="1551128"/>
            <a:ext cx="1068667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00" b="0" strike="noStrike" spc="-1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지능형</a:t>
            </a:r>
            <a:r>
              <a:rPr lang="en-US" sz="900" b="0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고장</a:t>
            </a:r>
            <a:r>
              <a:rPr lang="en-US" sz="900" b="0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 </a:t>
            </a:r>
            <a:r>
              <a:rPr lang="en-US" sz="900" b="0" strike="noStrike" spc="-1" dirty="0" err="1">
                <a:solidFill>
                  <a:srgbClr val="000000"/>
                </a:solidFill>
                <a:latin typeface="나눔스퀘어_ac Bold"/>
                <a:ea typeface="나눔스퀘어_ac Bold"/>
              </a:rPr>
              <a:t>진단</a:t>
            </a:r>
            <a:endParaRPr lang="en-US" sz="900" b="0" strike="noStrike" spc="-1" dirty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algn="ctr"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latin typeface="나눔스퀘어_ac Bold"/>
                <a:ea typeface="나눔스퀘어_ac Bold"/>
              </a:rPr>
              <a:t>SW</a:t>
            </a:r>
            <a:endParaRPr lang="en-US" sz="900" b="0" strike="noStrike" spc="-1" dirty="0">
              <a:latin typeface="굴림"/>
            </a:endParaRPr>
          </a:p>
        </p:txBody>
      </p:sp>
      <p:pic>
        <p:nvPicPr>
          <p:cNvPr id="90" name="Picture 42"/>
          <p:cNvPicPr/>
          <p:nvPr/>
        </p:nvPicPr>
        <p:blipFill>
          <a:blip r:embed="rId16"/>
          <a:stretch/>
        </p:blipFill>
        <p:spPr>
          <a:xfrm>
            <a:off x="8107850" y="1141448"/>
            <a:ext cx="424953" cy="409680"/>
          </a:xfrm>
          <a:prstGeom prst="rect">
            <a:avLst/>
          </a:prstGeom>
          <a:ln>
            <a:noFill/>
          </a:ln>
        </p:spPr>
      </p:pic>
      <p:sp>
        <p:nvSpPr>
          <p:cNvPr id="91" name="CustomShape 42"/>
          <p:cNvSpPr/>
          <p:nvPr/>
        </p:nvSpPr>
        <p:spPr>
          <a:xfrm>
            <a:off x="1539347" y="4382914"/>
            <a:ext cx="2010925" cy="451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  <a:effectLst>
            <a:outerShdw blurRad="5080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r>
              <a:rPr lang="ko-KR" altLang="en-US" sz="800" dirty="0"/>
              <a:t>단순 알고리즘 기반 </a:t>
            </a:r>
            <a:r>
              <a:rPr lang="ko-KR" altLang="en-US" sz="800" dirty="0" err="1"/>
              <a:t>고장진단</a:t>
            </a:r>
            <a:endParaRPr lang="en-US" altLang="ko-KR" sz="800" dirty="0"/>
          </a:p>
          <a:p>
            <a:pPr algn="ctr"/>
            <a:r>
              <a:rPr lang="en-US" altLang="ko-KR" sz="800" dirty="0"/>
              <a:t>( </a:t>
            </a:r>
            <a:r>
              <a:rPr lang="ko-KR" altLang="en-US" sz="800" dirty="0"/>
              <a:t>예</a:t>
            </a:r>
            <a:r>
              <a:rPr lang="en-US" altLang="ko-KR" sz="800" dirty="0"/>
              <a:t>&gt; </a:t>
            </a:r>
            <a:r>
              <a:rPr lang="ko-KR" altLang="en-US" sz="800" dirty="0" err="1"/>
              <a:t>임계점</a:t>
            </a:r>
            <a:r>
              <a:rPr lang="ko-KR" altLang="en-US" sz="800" dirty="0"/>
              <a:t> 감지</a:t>
            </a:r>
            <a:r>
              <a:rPr lang="en-US" altLang="ko-KR" sz="800" dirty="0"/>
              <a:t>, </a:t>
            </a:r>
            <a:r>
              <a:rPr lang="ko-KR" altLang="en-US" sz="800" dirty="0"/>
              <a:t>히스토그램 </a:t>
            </a:r>
            <a:r>
              <a:rPr lang="ko-KR" altLang="en-US" sz="800" dirty="0" err="1"/>
              <a:t>카운팅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80" y="3790898"/>
            <a:ext cx="418185" cy="418185"/>
          </a:xfrm>
          <a:prstGeom prst="rect">
            <a:avLst/>
          </a:prstGeom>
        </p:spPr>
      </p:pic>
      <p:sp>
        <p:nvSpPr>
          <p:cNvPr id="93" name="CustomShape 88"/>
          <p:cNvSpPr/>
          <p:nvPr/>
        </p:nvSpPr>
        <p:spPr>
          <a:xfrm>
            <a:off x="508499" y="2388670"/>
            <a:ext cx="4049210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altLang="ko-KR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AS-IS (</a:t>
            </a:r>
            <a:r>
              <a:rPr lang="ko-KR" altLang="en-US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기존</a:t>
            </a:r>
            <a:r>
              <a:rPr lang="en-US" altLang="ko-KR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)</a:t>
            </a:r>
            <a:endParaRPr lang="en-US" sz="1200" b="0" strike="noStrike" spc="-1" dirty="0">
              <a:latin typeface="굴림"/>
            </a:endParaRPr>
          </a:p>
        </p:txBody>
      </p:sp>
      <p:sp>
        <p:nvSpPr>
          <p:cNvPr id="94" name="CustomShape 88"/>
          <p:cNvSpPr/>
          <p:nvPr/>
        </p:nvSpPr>
        <p:spPr>
          <a:xfrm>
            <a:off x="4814425" y="2385893"/>
            <a:ext cx="4049347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altLang="ko-KR" sz="1200" b="1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TO</a:t>
            </a:r>
            <a:r>
              <a:rPr lang="en-US" altLang="ko-KR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-BE (</a:t>
            </a:r>
            <a:r>
              <a:rPr lang="ko-KR" altLang="en-US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제안</a:t>
            </a:r>
            <a:r>
              <a:rPr lang="en-US" altLang="ko-KR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)</a:t>
            </a:r>
            <a:endParaRPr lang="en-US" altLang="ko-KR" sz="1200" b="0" strike="noStrike" spc="-1" dirty="0">
              <a:latin typeface="굴림"/>
            </a:endParaRPr>
          </a:p>
        </p:txBody>
      </p:sp>
      <p:sp>
        <p:nvSpPr>
          <p:cNvPr id="95" name="아래쪽 화살표 94"/>
          <p:cNvSpPr/>
          <p:nvPr/>
        </p:nvSpPr>
        <p:spPr>
          <a:xfrm>
            <a:off x="4504251" y="3692906"/>
            <a:ext cx="427597" cy="236062"/>
          </a:xfrm>
          <a:prstGeom prst="downArrow">
            <a:avLst/>
          </a:prstGeom>
          <a:solidFill>
            <a:schemeClr val="tx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아래쪽 화살표 95"/>
          <p:cNvSpPr/>
          <p:nvPr/>
        </p:nvSpPr>
        <p:spPr>
          <a:xfrm>
            <a:off x="3442146" y="4090856"/>
            <a:ext cx="427597" cy="236062"/>
          </a:xfrm>
          <a:prstGeom prst="downArrow">
            <a:avLst/>
          </a:prstGeom>
          <a:solidFill>
            <a:schemeClr val="tx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아래쪽 화살표 96"/>
          <p:cNvSpPr/>
          <p:nvPr/>
        </p:nvSpPr>
        <p:spPr>
          <a:xfrm>
            <a:off x="5896800" y="4137044"/>
            <a:ext cx="427597" cy="236062"/>
          </a:xfrm>
          <a:prstGeom prst="downArrow">
            <a:avLst/>
          </a:prstGeom>
          <a:solidFill>
            <a:schemeClr val="tx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CustomShape 42"/>
          <p:cNvSpPr/>
          <p:nvPr/>
        </p:nvSpPr>
        <p:spPr>
          <a:xfrm>
            <a:off x="4961147" y="4401994"/>
            <a:ext cx="1671636" cy="2737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  <a:effectLst>
            <a:outerShdw blurRad="5080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r>
              <a:rPr lang="ko-KR" altLang="en-US" sz="800" dirty="0" err="1"/>
              <a:t>시계열</a:t>
            </a:r>
            <a:r>
              <a:rPr lang="ko-KR" altLang="en-US" sz="800" dirty="0"/>
              <a:t> 모델 구축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24" y="5111466"/>
            <a:ext cx="3221474" cy="1271425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2222851" y="5154076"/>
            <a:ext cx="868041" cy="2286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고장판단</a:t>
            </a:r>
            <a:endParaRPr lang="ko-KR" alt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301334" y="5155105"/>
            <a:ext cx="868041" cy="2286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임계점</a:t>
            </a:r>
            <a:endParaRPr lang="ko-KR" alt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>
            <a:off x="1911814" y="5454071"/>
            <a:ext cx="23050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1911814" y="5479471"/>
            <a:ext cx="230505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아래쪽 화살표 103"/>
          <p:cNvSpPr/>
          <p:nvPr/>
        </p:nvSpPr>
        <p:spPr>
          <a:xfrm>
            <a:off x="2298393" y="4867226"/>
            <a:ext cx="427597" cy="236062"/>
          </a:xfrm>
          <a:prstGeom prst="downArrow">
            <a:avLst/>
          </a:prstGeom>
          <a:solidFill>
            <a:schemeClr val="tx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5218118" y="5969224"/>
            <a:ext cx="868041" cy="2286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</a:t>
            </a:r>
            <a:endParaRPr lang="ko-KR" alt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693617" y="5665066"/>
            <a:ext cx="868041" cy="2286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</a:t>
            </a:r>
            <a:endParaRPr lang="ko-KR" alt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201686" y="5382622"/>
            <a:ext cx="1005587" cy="211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ko-KR" altLang="en-US" sz="1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고장발생</a:t>
            </a:r>
            <a:endParaRPr lang="ko-KR" alt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6088940" y="6071213"/>
            <a:ext cx="2452588" cy="63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6529381" y="5779395"/>
            <a:ext cx="20121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7155361" y="5488557"/>
            <a:ext cx="138616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1" name="CustomShape 42"/>
          <p:cNvSpPr/>
          <p:nvPr/>
        </p:nvSpPr>
        <p:spPr>
          <a:xfrm>
            <a:off x="6956318" y="4393390"/>
            <a:ext cx="1671636" cy="2737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  <a:effectLst>
            <a:outerShdw blurRad="5080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r>
              <a:rPr lang="ko-KR" altLang="en-US" sz="800" dirty="0"/>
              <a:t>고장 진단 모델 생성</a:t>
            </a:r>
          </a:p>
        </p:txBody>
      </p:sp>
      <p:sp>
        <p:nvSpPr>
          <p:cNvPr id="112" name="CustomShape 42"/>
          <p:cNvSpPr/>
          <p:nvPr/>
        </p:nvSpPr>
        <p:spPr>
          <a:xfrm>
            <a:off x="4953149" y="4935751"/>
            <a:ext cx="1671636" cy="27379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  <a:effectLst>
            <a:outerShdw blurRad="5080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r>
              <a:rPr lang="ko-KR" altLang="en-US" sz="800" dirty="0"/>
              <a:t>고장 진단 모델 최적화</a:t>
            </a:r>
          </a:p>
        </p:txBody>
      </p:sp>
      <p:sp>
        <p:nvSpPr>
          <p:cNvPr id="113" name="CustomShape 42"/>
          <p:cNvSpPr/>
          <p:nvPr/>
        </p:nvSpPr>
        <p:spPr>
          <a:xfrm>
            <a:off x="6805653" y="4880643"/>
            <a:ext cx="2052743" cy="3845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chemeClr val="bg1">
                <a:lumMod val="75000"/>
              </a:schemeClr>
            </a:solidFill>
            <a:round/>
          </a:ln>
          <a:effectLst>
            <a:outerShdw blurRad="5080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/>
            <a:r>
              <a:rPr lang="ko-KR" altLang="en-US" sz="800" dirty="0" err="1"/>
              <a:t>고속연산을</a:t>
            </a:r>
            <a:r>
              <a:rPr lang="ko-KR" altLang="en-US" sz="800" dirty="0"/>
              <a:t> 통한 실시간 연산 및 </a:t>
            </a:r>
            <a:r>
              <a:rPr lang="ko-KR" altLang="en-US" sz="800" dirty="0" err="1"/>
              <a:t>알람</a:t>
            </a:r>
            <a:br>
              <a:rPr lang="en-US" altLang="ko-KR" sz="800" dirty="0"/>
            </a:br>
            <a:r>
              <a:rPr lang="en-US" altLang="ko-KR" sz="800" dirty="0"/>
              <a:t>(NPU, GPU, </a:t>
            </a:r>
            <a:r>
              <a:rPr lang="ko-KR" altLang="en-US" sz="800" dirty="0" err="1"/>
              <a:t>인메모리</a:t>
            </a:r>
            <a:r>
              <a:rPr lang="en-US" altLang="ko-KR" sz="800" dirty="0"/>
              <a:t> </a:t>
            </a:r>
            <a:r>
              <a:rPr lang="ko-KR" altLang="en-US" sz="800" dirty="0" err="1"/>
              <a:t>병렬연산</a:t>
            </a:r>
            <a:r>
              <a:rPr lang="ko-KR" altLang="en-US" sz="800" dirty="0"/>
              <a:t> 활용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14" name="직사각형 113"/>
          <p:cNvSpPr/>
          <p:nvPr/>
        </p:nvSpPr>
        <p:spPr>
          <a:xfrm>
            <a:off x="3229493" y="4964265"/>
            <a:ext cx="13163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고장 발생 이후 </a:t>
            </a:r>
            <a:r>
              <a:rPr lang="ko-KR" altLang="en-US" sz="1000" dirty="0" err="1">
                <a:solidFill>
                  <a:srgbClr val="FF0000"/>
                </a:solidFill>
              </a:rPr>
              <a:t>알람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557089" y="6219463"/>
            <a:ext cx="13163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고장 발생 사전 </a:t>
            </a:r>
            <a:r>
              <a:rPr lang="ko-KR" altLang="en-US" sz="1000" dirty="0" err="1">
                <a:solidFill>
                  <a:srgbClr val="FF0000"/>
                </a:solidFill>
              </a:rPr>
              <a:t>알람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16" name="직선 화살표 연결선 115"/>
          <p:cNvCxnSpPr>
            <a:stCxn id="111" idx="1"/>
            <a:endCxn id="98" idx="3"/>
          </p:cNvCxnSpPr>
          <p:nvPr/>
        </p:nvCxnSpPr>
        <p:spPr>
          <a:xfrm flipH="1">
            <a:off x="6632783" y="4530288"/>
            <a:ext cx="323535" cy="8604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직선 화살표 연결선 158"/>
          <p:cNvCxnSpPr>
            <a:stCxn id="112" idx="0"/>
            <a:endCxn id="111" idx="2"/>
          </p:cNvCxnSpPr>
          <p:nvPr/>
        </p:nvCxnSpPr>
        <p:spPr>
          <a:xfrm rot="5400000" flipH="1" flipV="1">
            <a:off x="6656268" y="3799884"/>
            <a:ext cx="268566" cy="200316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113" idx="1"/>
            <a:endCxn id="112" idx="3"/>
          </p:cNvCxnSpPr>
          <p:nvPr/>
        </p:nvCxnSpPr>
        <p:spPr>
          <a:xfrm flipH="1" flipV="1">
            <a:off x="6624785" y="5072649"/>
            <a:ext cx="180868" cy="258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고장진단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개요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소프트웨어 개발 접근 방법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KETI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고장진단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고장예측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고장진단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소프트웨어 개발 접근 방법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: </a:t>
            </a:r>
          </a:p>
          <a:p>
            <a:pPr marR="0" lvl="2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타겟 데이터에 대한 정상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 클래스 분류 방법 적용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3" y="2673876"/>
            <a:ext cx="4534254" cy="37444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63688" y="3015438"/>
            <a:ext cx="1008112" cy="162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35" y="2780928"/>
            <a:ext cx="3338513" cy="2809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6820" y="5733256"/>
            <a:ext cx="324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Classification confusion matrix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8062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49974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고장진단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개요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고장진단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소프트웨어 개발 접근 방법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임베디드 플랫폼 내 신경망 기법을 이용한 고장진단 프로세스 개발 및 고장진단 모델 설계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고장데이터 부족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=&gt;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비지도 학습 기반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Hybrid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 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2603401"/>
            <a:ext cx="5544616" cy="263224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156176" y="3808287"/>
            <a:ext cx="50405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23528" y="2451368"/>
            <a:ext cx="5832648" cy="29523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2144" y="5106849"/>
            <a:ext cx="272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Data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Clustering and Analysis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256" y="2612670"/>
            <a:ext cx="2899048" cy="12262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3807429"/>
            <a:ext cx="1473354" cy="13764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5249" y="5373216"/>
            <a:ext cx="133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 진단 모델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Sensor Fault Classification Based on Support Vector Machine and Statistical  Time-Domain Features | Semantic Schol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6" t="39964" b="42932"/>
          <a:stretch/>
        </p:blipFill>
        <p:spPr bwMode="auto">
          <a:xfrm>
            <a:off x="4931035" y="5733572"/>
            <a:ext cx="1652397" cy="5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nsor Fault Classification Based on Support Vector Machine and Statistical  Time-Domain Features | Semantic Schol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9" t="76721" r="1173" b="9909"/>
          <a:stretch/>
        </p:blipFill>
        <p:spPr bwMode="auto">
          <a:xfrm>
            <a:off x="617277" y="5820504"/>
            <a:ext cx="1836204" cy="56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36244" y="6171041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Erratic Fault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81273" y="5682485"/>
            <a:ext cx="1944216" cy="8066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l="4711" t="4544" b="47971"/>
          <a:stretch/>
        </p:blipFill>
        <p:spPr>
          <a:xfrm>
            <a:off x="2738497" y="5836012"/>
            <a:ext cx="1836204" cy="51865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684491" y="5682485"/>
            <a:ext cx="1944216" cy="8066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13521" y="6164005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Hard-over Fault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772723" y="5683524"/>
            <a:ext cx="1944216" cy="8066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27248" y="6155460"/>
            <a:ext cx="165618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Spike Fault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76256" y="5682389"/>
            <a:ext cx="1944216" cy="80668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020272" y="6150066"/>
            <a:ext cx="165618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Stuck Fault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957" y="5715351"/>
            <a:ext cx="1662679" cy="521961"/>
          </a:xfrm>
          <a:prstGeom prst="rect">
            <a:avLst/>
          </a:prstGeom>
        </p:spPr>
      </p:pic>
      <p:sp>
        <p:nvSpPr>
          <p:cNvPr id="28" name="CustomShape 1">
            <a:extLst>
              <a:ext uri="{FF2B5EF4-FFF2-40B4-BE49-F238E27FC236}">
                <a16:creationId xmlns:a16="http://schemas.microsoft.com/office/drawing/2014/main" id="{6D46D439-075A-454E-9537-9742372D51F0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5679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고장진단 기술은 </a:t>
            </a:r>
            <a:r>
              <a:rPr lang="ko-KR" altLang="en-US" dirty="0"/>
              <a:t>평균수명</a:t>
            </a:r>
            <a:r>
              <a:rPr lang="en-US" altLang="ko-KR" dirty="0"/>
              <a:t>(MTTF, Mean Time To Failure) </a:t>
            </a:r>
            <a:r>
              <a:rPr lang="ko-KR" altLang="en-US" dirty="0"/>
              <a:t>기반 주기적 예방정비</a:t>
            </a:r>
            <a:r>
              <a:rPr lang="en-US" altLang="ko-KR" dirty="0"/>
              <a:t>(PM, Preventive Maintenance)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수행하고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dirty="0" err="1"/>
              <a:t>실제</a:t>
            </a:r>
            <a:r>
              <a:rPr lang="en-US" altLang="ko-KR" dirty="0"/>
              <a:t> </a:t>
            </a:r>
            <a:r>
              <a:rPr lang="en-US" altLang="ko-KR" dirty="0" err="1"/>
              <a:t>결함과</a:t>
            </a:r>
            <a:r>
              <a:rPr lang="en-US" altLang="ko-KR" dirty="0"/>
              <a:t> </a:t>
            </a:r>
            <a:r>
              <a:rPr lang="en-US" altLang="ko-KR" dirty="0" err="1"/>
              <a:t>관계없이</a:t>
            </a:r>
            <a:r>
              <a:rPr lang="en-US" altLang="ko-KR" dirty="0"/>
              <a:t> </a:t>
            </a:r>
            <a:r>
              <a:rPr lang="en-US" altLang="ko-KR" dirty="0" err="1"/>
              <a:t>시간에</a:t>
            </a:r>
            <a:r>
              <a:rPr lang="en-US" altLang="ko-KR" dirty="0"/>
              <a:t> </a:t>
            </a:r>
            <a:r>
              <a:rPr lang="en-US" altLang="ko-KR" dirty="0" err="1"/>
              <a:t>따라</a:t>
            </a:r>
            <a:r>
              <a:rPr lang="en-US" altLang="ko-KR" dirty="0"/>
              <a:t> </a:t>
            </a:r>
            <a:r>
              <a:rPr lang="en-US" altLang="ko-KR" dirty="0" err="1"/>
              <a:t>무조건</a:t>
            </a:r>
            <a:r>
              <a:rPr lang="en-US" altLang="ko-KR" dirty="0"/>
              <a:t> </a:t>
            </a:r>
            <a:r>
              <a:rPr lang="en-US" altLang="ko-KR" dirty="0" err="1"/>
              <a:t>정비를</a:t>
            </a:r>
            <a:r>
              <a:rPr lang="en-US" altLang="ko-KR" dirty="0"/>
              <a:t> </a:t>
            </a:r>
            <a:r>
              <a:rPr lang="en-US" altLang="ko-KR" dirty="0" err="1"/>
              <a:t>수행하여</a:t>
            </a:r>
            <a:r>
              <a:rPr lang="en-US" altLang="ko-KR" dirty="0"/>
              <a:t> </a:t>
            </a:r>
            <a:r>
              <a:rPr lang="en-US" altLang="ko-KR" dirty="0" err="1"/>
              <a:t>비용과</a:t>
            </a:r>
            <a:r>
              <a:rPr lang="en-US" altLang="ko-KR" dirty="0"/>
              <a:t> </a:t>
            </a:r>
            <a:r>
              <a:rPr lang="en-US" altLang="ko-KR" dirty="0" err="1"/>
              <a:t>시간이</a:t>
            </a:r>
            <a:r>
              <a:rPr lang="en-US" altLang="ko-KR" dirty="0"/>
              <a:t> </a:t>
            </a:r>
            <a:r>
              <a:rPr lang="en-US" altLang="ko-KR" dirty="0" err="1"/>
              <a:t>많이</a:t>
            </a:r>
            <a:r>
              <a:rPr lang="en-US" altLang="ko-KR" dirty="0"/>
              <a:t> </a:t>
            </a:r>
            <a:r>
              <a:rPr lang="en-US" altLang="ko-KR" dirty="0" err="1"/>
              <a:t>소요됨</a:t>
            </a:r>
            <a:endParaRPr lang="en-US" altLang="ko-KR" dirty="0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pic>
        <p:nvPicPr>
          <p:cNvPr id="3074" name="Picture 2" descr="https://mblogthumb-phinf.pstatic.net/20161017_201/pxckr_1476688386835K6GzP_PNG/%25EA%25B7%25B8%25EB%25A6%25BC2.png?type=w800">
            <a:extLst>
              <a:ext uri="{FF2B5EF4-FFF2-40B4-BE49-F238E27FC236}">
                <a16:creationId xmlns:a16="http://schemas.microsoft.com/office/drawing/2014/main" id="{23B6DC59-8B55-462A-B9EA-D9E6CF840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53" y="2843067"/>
            <a:ext cx="5753100" cy="18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C906D-1C9D-4369-8E65-205B60F29DE3}"/>
              </a:ext>
            </a:extLst>
          </p:cNvPr>
          <p:cNvSpPr txBox="1"/>
          <p:nvPr/>
        </p:nvSpPr>
        <p:spPr>
          <a:xfrm>
            <a:off x="696320" y="4468481"/>
            <a:ext cx="828092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- MTBF(Mean Time Between Failure) : </a:t>
            </a:r>
            <a:r>
              <a:rPr lang="ko-KR" altLang="en-US" dirty="0"/>
              <a:t>평균 고장시간 간격</a:t>
            </a:r>
            <a:endParaRPr lang="en-US" altLang="ko-KR" dirty="0"/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- MTTR(Mean</a:t>
            </a:r>
            <a:r>
              <a:rPr lang="ko-KR" altLang="en-US" dirty="0"/>
              <a:t> </a:t>
            </a:r>
            <a:r>
              <a:rPr lang="en-US" altLang="ko-KR" dirty="0"/>
              <a:t>Time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Repair)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평균 수리 시간</a:t>
            </a:r>
            <a:endParaRPr lang="en-US" altLang="ko-KR" dirty="0"/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- MTTF(Mean Time to Failure) : </a:t>
            </a:r>
            <a:r>
              <a:rPr lang="ko-KR" altLang="en-US" dirty="0"/>
              <a:t>평균</a:t>
            </a:r>
            <a:r>
              <a:rPr lang="en-US" altLang="ko-KR" dirty="0"/>
              <a:t> </a:t>
            </a:r>
            <a:r>
              <a:rPr lang="ko-KR" altLang="en-US" dirty="0"/>
              <a:t>고장시간</a:t>
            </a:r>
            <a:endParaRPr lang="en-US" altLang="ko-KR" dirty="0"/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- MTBF = MTTR + MTTF (</a:t>
            </a:r>
            <a:r>
              <a:rPr lang="ko-KR" altLang="en-US" dirty="0"/>
              <a:t>수리 가능한 장비</a:t>
            </a:r>
            <a:r>
              <a:rPr lang="en-US" altLang="ko-KR" dirty="0"/>
              <a:t>, ex : </a:t>
            </a:r>
            <a:r>
              <a:rPr lang="ko-KR" altLang="en-US" dirty="0"/>
              <a:t>배터리</a:t>
            </a:r>
            <a:r>
              <a:rPr lang="en-US" altLang="ko-KR" dirty="0"/>
              <a:t>, </a:t>
            </a:r>
            <a:r>
              <a:rPr lang="ko-KR" altLang="en-US" dirty="0"/>
              <a:t>운영플랫폼 등</a:t>
            </a:r>
            <a:r>
              <a:rPr lang="en-US" altLang="ko-KR" dirty="0"/>
              <a:t>)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/>
              <a:t>- MTBF = MTTF (</a:t>
            </a:r>
            <a:r>
              <a:rPr lang="ko-KR" altLang="en-US" dirty="0"/>
              <a:t>수리 불가한 장비</a:t>
            </a:r>
            <a:r>
              <a:rPr lang="en-US" altLang="ko-KR" dirty="0"/>
              <a:t> = </a:t>
            </a:r>
            <a:r>
              <a:rPr lang="ko-KR" altLang="en-US" dirty="0"/>
              <a:t>소모성 장치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ex: </a:t>
            </a:r>
            <a:r>
              <a:rPr lang="ko-KR" altLang="en-US" dirty="0"/>
              <a:t>릴레이</a:t>
            </a:r>
            <a:r>
              <a:rPr lang="en-US" altLang="ko-KR" dirty="0"/>
              <a:t>, </a:t>
            </a:r>
            <a:r>
              <a:rPr lang="ko-KR" altLang="en-US" dirty="0"/>
              <a:t>저항 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34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고장진단 알고리즘 개발 접근 방법</a:t>
            </a:r>
            <a:endParaRPr lang="en-US" altLang="ko-KR" dirty="0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C906D-1C9D-4369-8E65-205B60F29DE3}"/>
              </a:ext>
            </a:extLst>
          </p:cNvPr>
          <p:cNvSpPr txBox="1"/>
          <p:nvPr/>
        </p:nvSpPr>
        <p:spPr>
          <a:xfrm>
            <a:off x="737142" y="6174186"/>
            <a:ext cx="681074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dirty="0"/>
              <a:t>- CBM(Condition based Maintenance) : </a:t>
            </a:r>
            <a:r>
              <a:rPr lang="ko-KR" altLang="en-US" sz="1600" dirty="0"/>
              <a:t>상태기반 유지보수</a:t>
            </a:r>
            <a:endParaRPr lang="en-US" altLang="ko-KR" sz="1600" dirty="0"/>
          </a:p>
        </p:txBody>
      </p:sp>
      <p:pic>
        <p:nvPicPr>
          <p:cNvPr id="6" name="Picture 0">
            <a:extLst>
              <a:ext uri="{FF2B5EF4-FFF2-40B4-BE49-F238E27FC236}">
                <a16:creationId xmlns:a16="http://schemas.microsoft.com/office/drawing/2014/main" id="{16A7253E-84FB-4C86-895A-50A82CF8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0665" y="2442386"/>
            <a:ext cx="5355862" cy="371736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74E491-406A-4D08-AE1E-FCBDC521DFD3}"/>
              </a:ext>
            </a:extLst>
          </p:cNvPr>
          <p:cNvSpPr/>
          <p:nvPr/>
        </p:nvSpPr>
        <p:spPr>
          <a:xfrm>
            <a:off x="529560" y="1559832"/>
            <a:ext cx="8447678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초기 접근방법 </a:t>
            </a:r>
            <a:r>
              <a:rPr lang="en-US" altLang="ko-KR" dirty="0"/>
              <a:t>– </a:t>
            </a:r>
            <a:r>
              <a:rPr lang="ko-KR" altLang="en-US" dirty="0"/>
              <a:t>지도학습</a:t>
            </a:r>
            <a:r>
              <a:rPr lang="en-US" altLang="ko-KR" dirty="0"/>
              <a:t>(</a:t>
            </a:r>
            <a:r>
              <a:rPr lang="ko-KR" altLang="en-US" dirty="0"/>
              <a:t>데이터 수집이 용이하지 않음</a:t>
            </a:r>
            <a:r>
              <a:rPr lang="en-US" altLang="ko-KR" dirty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dirty="0"/>
              <a:t>현재 접근방법 </a:t>
            </a:r>
            <a:r>
              <a:rPr lang="en-US" altLang="ko-KR" dirty="0"/>
              <a:t>– </a:t>
            </a:r>
            <a:r>
              <a:rPr lang="ko-KR" altLang="en-US" dirty="0"/>
              <a:t>비지도학습</a:t>
            </a:r>
            <a:r>
              <a:rPr lang="en-US" altLang="ko-KR" dirty="0"/>
              <a:t>+Heuristic (</a:t>
            </a:r>
            <a:r>
              <a:rPr lang="ko-KR" altLang="en-US" dirty="0"/>
              <a:t>데이터 없이 판별 가능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83033-2ADC-41AF-816C-0B4EECFB8771}"/>
              </a:ext>
            </a:extLst>
          </p:cNvPr>
          <p:cNvSpPr txBox="1"/>
          <p:nvPr/>
        </p:nvSpPr>
        <p:spPr>
          <a:xfrm>
            <a:off x="1831156" y="2597365"/>
            <a:ext cx="176112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dirty="0"/>
              <a:t>Anomaly Detection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000" dirty="0"/>
              <a:t>Outlier Detection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000" dirty="0"/>
              <a:t>SOM(Self Organizing Map)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355322-4571-4574-9D67-4DE46CC88707}"/>
              </a:ext>
            </a:extLst>
          </p:cNvPr>
          <p:cNvSpPr/>
          <p:nvPr/>
        </p:nvSpPr>
        <p:spPr>
          <a:xfrm>
            <a:off x="2437040" y="4527097"/>
            <a:ext cx="1612446" cy="1629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329927-E416-480C-8EAF-C8DE78552D51}"/>
              </a:ext>
            </a:extLst>
          </p:cNvPr>
          <p:cNvCxnSpPr/>
          <p:nvPr/>
        </p:nvCxnSpPr>
        <p:spPr>
          <a:xfrm>
            <a:off x="2420665" y="4812843"/>
            <a:ext cx="162882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9C2821-5275-4A68-A940-C77CA051330A}"/>
              </a:ext>
            </a:extLst>
          </p:cNvPr>
          <p:cNvSpPr txBox="1"/>
          <p:nvPr/>
        </p:nvSpPr>
        <p:spPr>
          <a:xfrm>
            <a:off x="4906110" y="745758"/>
            <a:ext cx="426133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Idea) </a:t>
            </a:r>
            <a:r>
              <a:rPr lang="ko-KR" altLang="en-US" sz="1200" dirty="0">
                <a:solidFill>
                  <a:srgbClr val="FF0000"/>
                </a:solidFill>
              </a:rPr>
              <a:t>고장 데이터를 수집해서 고장진단 모델을 생성할 경우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고장 데이터가 매우 부족함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 =&gt; </a:t>
            </a:r>
            <a:r>
              <a:rPr lang="ko-KR" altLang="en-US" sz="1200" dirty="0">
                <a:solidFill>
                  <a:srgbClr val="FF0000"/>
                </a:solidFill>
              </a:rPr>
              <a:t>정상 데이터를 학습하고 이상치를 탐지 </a:t>
            </a:r>
            <a:r>
              <a:rPr lang="en-US" altLang="ko-KR" sz="1200" dirty="0">
                <a:solidFill>
                  <a:srgbClr val="FF0000"/>
                </a:solidFill>
              </a:rPr>
              <a:t>+ Heuristic</a:t>
            </a:r>
          </a:p>
          <a:p>
            <a:pPr fontAlgn="base"/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철도 고장진단 </a:t>
            </a:r>
            <a:r>
              <a:rPr lang="en-US" altLang="ko-KR" sz="1100" dirty="0">
                <a:solidFill>
                  <a:srgbClr val="FF0000"/>
                </a:solidFill>
              </a:rPr>
              <a:t>5</a:t>
            </a:r>
            <a:r>
              <a:rPr lang="ko-KR" altLang="en-US" sz="1100" dirty="0">
                <a:solidFill>
                  <a:srgbClr val="FF0000"/>
                </a:solidFill>
              </a:rPr>
              <a:t>년에 </a:t>
            </a:r>
            <a:r>
              <a:rPr lang="en-US" altLang="ko-KR" sz="1100" dirty="0">
                <a:solidFill>
                  <a:srgbClr val="FF0000"/>
                </a:solidFill>
              </a:rPr>
              <a:t>200</a:t>
            </a:r>
            <a:r>
              <a:rPr lang="ko-KR" altLang="en-US" sz="1100" dirty="0">
                <a:solidFill>
                  <a:srgbClr val="FF0000"/>
                </a:solidFill>
              </a:rPr>
              <a:t>건 </a:t>
            </a:r>
            <a:r>
              <a:rPr lang="en-US" altLang="ko-KR" sz="1100" dirty="0">
                <a:solidFill>
                  <a:srgbClr val="FF0000"/>
                </a:solidFill>
              </a:rPr>
              <a:t>/ 1</a:t>
            </a:r>
            <a:r>
              <a:rPr lang="ko-KR" altLang="en-US" sz="1100" dirty="0">
                <a:solidFill>
                  <a:srgbClr val="FF0000"/>
                </a:solidFill>
              </a:rPr>
              <a:t>년에 </a:t>
            </a:r>
            <a:r>
              <a:rPr lang="en-US" altLang="ko-KR" sz="1100" dirty="0">
                <a:solidFill>
                  <a:srgbClr val="FF0000"/>
                </a:solidFill>
              </a:rPr>
              <a:t>40</a:t>
            </a:r>
            <a:r>
              <a:rPr lang="ko-KR" altLang="en-US" sz="1100" dirty="0">
                <a:solidFill>
                  <a:srgbClr val="FF0000"/>
                </a:solidFill>
              </a:rPr>
              <a:t>건 </a:t>
            </a:r>
            <a:r>
              <a:rPr lang="en-US" altLang="ko-KR" sz="1100" dirty="0">
                <a:solidFill>
                  <a:srgbClr val="FF0000"/>
                </a:solidFill>
              </a:rPr>
              <a:t>/ </a:t>
            </a:r>
            <a:r>
              <a:rPr lang="ko-KR" altLang="en-US" sz="1100" dirty="0">
                <a:solidFill>
                  <a:srgbClr val="FF0000"/>
                </a:solidFill>
              </a:rPr>
              <a:t>센서고장 </a:t>
            </a:r>
            <a:r>
              <a:rPr lang="en-US" altLang="ko-KR" sz="1100" dirty="0">
                <a:solidFill>
                  <a:srgbClr val="FF0000"/>
                </a:solidFill>
              </a:rPr>
              <a:t>1~2</a:t>
            </a:r>
            <a:r>
              <a:rPr lang="ko-KR" altLang="en-US" sz="1100" dirty="0">
                <a:solidFill>
                  <a:srgbClr val="FF0000"/>
                </a:solidFill>
              </a:rPr>
              <a:t>건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4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고장진단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유형분석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대표적 유형 분석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C906D-1C9D-4369-8E65-205B60F29DE3}"/>
              </a:ext>
            </a:extLst>
          </p:cNvPr>
          <p:cNvSpPr txBox="1"/>
          <p:nvPr/>
        </p:nvSpPr>
        <p:spPr>
          <a:xfrm>
            <a:off x="3580040" y="2009834"/>
            <a:ext cx="5478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/>
              <a:t>Erratic Fault </a:t>
            </a:r>
            <a:r>
              <a:rPr lang="en-US" altLang="ko-KR" sz="1200" dirty="0" err="1"/>
              <a:t>신호는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센서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데이터에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노이즈가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급격히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증가하는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것을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의미</a:t>
            </a: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Drift Fault</a:t>
            </a:r>
            <a:r>
              <a:rPr lang="ko-KR" altLang="en-US" sz="1200" dirty="0"/>
              <a:t>는 센서 값이 계속해서 감소하거나 계속해서 증가하는 것을 의미</a:t>
            </a:r>
            <a:endParaRPr lang="en-US" altLang="ko-KR" sz="12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D580164D-F1BB-451A-BBC2-415A667F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60" y="1900330"/>
            <a:ext cx="3059956" cy="8911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61D9D9D4-418C-4A52-A3D1-9B37EE953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560" y="3212665"/>
            <a:ext cx="3059956" cy="8911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87E0C4D3-BF29-49AA-8DB8-88CC43820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560" y="4525000"/>
            <a:ext cx="3059957" cy="10447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FDCAFA-2AE8-4EA8-B07C-0B428840D6C7}"/>
              </a:ext>
            </a:extLst>
          </p:cNvPr>
          <p:cNvSpPr txBox="1"/>
          <p:nvPr/>
        </p:nvSpPr>
        <p:spPr>
          <a:xfrm>
            <a:off x="3580040" y="3294538"/>
            <a:ext cx="5478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/>
              <a:t>Hard-over Fault </a:t>
            </a:r>
            <a:r>
              <a:rPr lang="ko-KR" altLang="en-US" sz="1200" dirty="0"/>
              <a:t>신호는 센서 데이터가 한계치</a:t>
            </a:r>
            <a:r>
              <a:rPr lang="en-US" altLang="ko-KR" sz="1200" dirty="0"/>
              <a:t>(Threshold)</a:t>
            </a:r>
            <a:r>
              <a:rPr lang="ko-KR" altLang="en-US" sz="1200" dirty="0"/>
              <a:t>를 넘어서 데이터 치우침</a:t>
            </a:r>
            <a:r>
              <a:rPr lang="en-US" altLang="ko-KR" sz="1200" dirty="0"/>
              <a:t>(Biased) </a:t>
            </a:r>
            <a:r>
              <a:rPr lang="ko-KR" altLang="en-US" sz="1200" dirty="0"/>
              <a:t>현상이 나타나는 것을 의미</a:t>
            </a: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Spike Fault </a:t>
            </a:r>
            <a:r>
              <a:rPr lang="ko-KR" altLang="en-US" sz="1200" dirty="0"/>
              <a:t>신호는 센서 데이터가 일정 간격으로 갑작스럽게 튀는</a:t>
            </a:r>
            <a:r>
              <a:rPr lang="en-US" altLang="ko-KR" sz="1200" dirty="0"/>
              <a:t>(Spike) </a:t>
            </a:r>
            <a:r>
              <a:rPr lang="ko-KR" altLang="en-US" sz="1200" dirty="0"/>
              <a:t>현상을 의미</a:t>
            </a:r>
            <a:r>
              <a:rPr lang="en-US" altLang="ko-KR" sz="1200" dirty="0"/>
              <a:t>(</a:t>
            </a:r>
            <a:r>
              <a:rPr lang="ko-KR" altLang="en-US" sz="1200" dirty="0"/>
              <a:t>정상 신호일 경우 </a:t>
            </a:r>
            <a:r>
              <a:rPr lang="en-US" altLang="ko-KR" sz="1200" dirty="0"/>
              <a:t>Kalman Filter</a:t>
            </a:r>
            <a:r>
              <a:rPr lang="ko-KR" altLang="en-US" sz="1200" dirty="0"/>
              <a:t>를 통해 문제를 해결함</a:t>
            </a:r>
            <a:r>
              <a:rPr lang="en-US" altLang="ko-KR" sz="12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467932-D96C-42F1-A5F1-EDAAC2B31031}"/>
              </a:ext>
            </a:extLst>
          </p:cNvPr>
          <p:cNvSpPr txBox="1"/>
          <p:nvPr/>
        </p:nvSpPr>
        <p:spPr>
          <a:xfrm>
            <a:off x="3580040" y="4884459"/>
            <a:ext cx="547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/>
              <a:t>Stuck Fault </a:t>
            </a:r>
            <a:r>
              <a:rPr lang="ko-KR" altLang="en-US" sz="1200" dirty="0"/>
              <a:t>신호는 센서 데이터가 고정된 출력이 나오는 경우를 의미함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2534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비지도 학습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(Anomaly Detection)</a:t>
            </a:r>
            <a:endParaRPr lang="en-US" altLang="ko-KR" sz="1200" dirty="0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C906D-1C9D-4369-8E65-205B60F29DE3}"/>
              </a:ext>
            </a:extLst>
          </p:cNvPr>
          <p:cNvSpPr txBox="1"/>
          <p:nvPr/>
        </p:nvSpPr>
        <p:spPr>
          <a:xfrm>
            <a:off x="779653" y="4709555"/>
            <a:ext cx="79193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/>
              <a:t>- Novelty Detection</a:t>
            </a:r>
            <a:r>
              <a:rPr lang="ko-KR" altLang="en-US" sz="1200" dirty="0"/>
              <a:t>은 지금까지 등장하지는 않았지만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충분히 등장할 수 있는 </a:t>
            </a:r>
            <a:r>
              <a:rPr lang="en-US" altLang="ko-KR" sz="1200" dirty="0"/>
              <a:t>Sample</a:t>
            </a:r>
          </a:p>
          <a:p>
            <a:pPr fontAlgn="base"/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en-US" altLang="ko-KR" sz="1200" dirty="0"/>
              <a:t>Outlier Detection</a:t>
            </a:r>
            <a:r>
              <a:rPr lang="ko-KR" altLang="en-US" sz="1200" dirty="0"/>
              <a:t>은 지금까지 등장하지 않았고 등장할 가능성이 없는 </a:t>
            </a:r>
            <a:r>
              <a:rPr lang="en-US" altLang="ko-KR" sz="1200" dirty="0"/>
              <a:t>Sample</a:t>
            </a:r>
          </a:p>
          <a:p>
            <a:pPr fontAlgn="base"/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en-US" altLang="ko-KR" sz="1200" dirty="0"/>
              <a:t>Outlier Detection Method</a:t>
            </a:r>
            <a:r>
              <a:rPr lang="ko-KR" altLang="en-US" sz="1200" dirty="0"/>
              <a:t>로 </a:t>
            </a:r>
            <a:r>
              <a:rPr lang="en-US" altLang="ko-KR" sz="1200" dirty="0"/>
              <a:t>Isolation Forest</a:t>
            </a:r>
            <a:r>
              <a:rPr lang="ko-KR" altLang="en-US" sz="1200" dirty="0"/>
              <a:t>를 사용함</a:t>
            </a:r>
            <a:endParaRPr lang="en-US" altLang="ko-KR" sz="1200" dirty="0"/>
          </a:p>
          <a:p>
            <a:pPr marL="171450" indent="-171450" fontAlgn="base">
              <a:buFontTx/>
              <a:buChar char="-"/>
            </a:pPr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en-US" altLang="ko-KR" sz="1200" dirty="0"/>
              <a:t>Isolation Forest </a:t>
            </a:r>
            <a:r>
              <a:rPr lang="ko-KR" altLang="en-US" sz="1200" dirty="0"/>
              <a:t>기본 원칙은 이상 데이터가 적고 관측된 데이터와 거리가 </a:t>
            </a:r>
            <a:r>
              <a:rPr lang="ko-KR" altLang="en-US" sz="1200" dirty="0" err="1"/>
              <a:t>멈</a:t>
            </a:r>
            <a:endParaRPr lang="en-US" altLang="ko-KR" sz="1200" dirty="0"/>
          </a:p>
          <a:p>
            <a:pPr marL="171450" indent="-171450" fontAlgn="base">
              <a:buFontTx/>
              <a:buChar char="-"/>
            </a:pPr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en-US" altLang="ko-KR" sz="1200" dirty="0"/>
              <a:t>Isolation Forest</a:t>
            </a:r>
            <a:r>
              <a:rPr lang="ko-KR" altLang="en-US" sz="1200" dirty="0"/>
              <a:t>가 다른 </a:t>
            </a:r>
            <a:r>
              <a:rPr lang="en-US" altLang="ko-KR" sz="1200" dirty="0"/>
              <a:t>method</a:t>
            </a:r>
            <a:r>
              <a:rPr lang="ko-KR" altLang="en-US" sz="1200" dirty="0"/>
              <a:t>에 비해 가지고 있는 장점은 특징 공간에서 값을 변경할 필요가 없음</a:t>
            </a:r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매개 변수가 거의 없기때문에 매우 효과적인 </a:t>
            </a:r>
            <a:r>
              <a:rPr lang="en-US" altLang="ko-KR" sz="1200" dirty="0"/>
              <a:t>method</a:t>
            </a:r>
            <a:r>
              <a:rPr lang="ko-KR" altLang="en-US" sz="1200" dirty="0"/>
              <a:t>임</a:t>
            </a: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3CF78910-7809-4679-B901-9F0A63B1E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52" y="1956583"/>
            <a:ext cx="3228862" cy="27991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09762679-24C1-4CAE-BD94-5326F8CA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8514" y="2323654"/>
            <a:ext cx="4883966" cy="22106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655D74-C6BF-4E87-9CB1-DE04FA355643}"/>
              </a:ext>
            </a:extLst>
          </p:cNvPr>
          <p:cNvSpPr/>
          <p:nvPr/>
        </p:nvSpPr>
        <p:spPr>
          <a:xfrm>
            <a:off x="528181" y="1501942"/>
            <a:ext cx="844767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/>
              <a:t>Anomaly Detection</a:t>
            </a:r>
            <a:r>
              <a:rPr lang="ko-KR" altLang="en-US" sz="1400" dirty="0"/>
              <a:t>은 </a:t>
            </a:r>
            <a:r>
              <a:rPr lang="en-US" altLang="ko-KR" sz="1400" dirty="0"/>
              <a:t>Novelty Detection</a:t>
            </a:r>
            <a:r>
              <a:rPr lang="ko-KR" altLang="en-US" sz="1400" dirty="0"/>
              <a:t>과 </a:t>
            </a:r>
            <a:r>
              <a:rPr lang="en-US" altLang="ko-KR" sz="1400" dirty="0"/>
              <a:t>Outlier Detection</a:t>
            </a:r>
            <a:r>
              <a:rPr lang="ko-KR" altLang="en-US" sz="1400" dirty="0"/>
              <a:t>로 나뉨</a:t>
            </a:r>
            <a:r>
              <a:rPr lang="en-US" altLang="ko-KR" sz="1400" dirty="0"/>
              <a:t>(</a:t>
            </a:r>
            <a:r>
              <a:rPr lang="ko-KR" altLang="en-US" sz="1400" dirty="0"/>
              <a:t>센서고장 연구</a:t>
            </a:r>
            <a:r>
              <a:rPr lang="en-US" altLang="ko-KR" sz="14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90802-6B4F-44CC-8615-C8E3053E1DF0}"/>
              </a:ext>
            </a:extLst>
          </p:cNvPr>
          <p:cNvSpPr txBox="1"/>
          <p:nvPr/>
        </p:nvSpPr>
        <p:spPr>
          <a:xfrm>
            <a:off x="4947556" y="745758"/>
            <a:ext cx="415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Idea) </a:t>
            </a:r>
            <a:r>
              <a:rPr lang="ko-KR" altLang="en-US" sz="1200" dirty="0">
                <a:solidFill>
                  <a:srgbClr val="FF0000"/>
                </a:solidFill>
              </a:rPr>
              <a:t>고장 데이터를 수집해서 고장진단 모델을 생성할 경우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고장 데이터가 매우 부족함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 =&gt; </a:t>
            </a:r>
            <a:r>
              <a:rPr lang="ko-KR" altLang="en-US" sz="1200" dirty="0">
                <a:solidFill>
                  <a:srgbClr val="FF0000"/>
                </a:solidFill>
              </a:rPr>
              <a:t>정상 데이터를 학습하고 이상치를 탐지 </a:t>
            </a:r>
            <a:r>
              <a:rPr lang="en-US" altLang="ko-KR" sz="1200" dirty="0">
                <a:solidFill>
                  <a:srgbClr val="FF0000"/>
                </a:solidFill>
              </a:rPr>
              <a:t>+ Heuristic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13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비지도 학습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(Anomaly Detection) =&gt;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준지도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학습</a:t>
            </a:r>
            <a:endParaRPr lang="en-US" altLang="ko-KR" sz="1200" dirty="0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C906D-1C9D-4369-8E65-205B60F29DE3}"/>
              </a:ext>
            </a:extLst>
          </p:cNvPr>
          <p:cNvSpPr txBox="1"/>
          <p:nvPr/>
        </p:nvSpPr>
        <p:spPr>
          <a:xfrm>
            <a:off x="949953" y="5131254"/>
            <a:ext cx="8112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fontAlgn="base">
              <a:buFontTx/>
              <a:buChar char="-"/>
            </a:pPr>
            <a:r>
              <a:rPr lang="ko-KR" altLang="en-US" sz="1200" dirty="0"/>
              <a:t>비지도 학습을 통해 군집을 분류한 후 샘플들을 활용해 지도 학습을 실행하는 것임</a:t>
            </a:r>
            <a:endParaRPr lang="en-US" altLang="ko-KR" sz="1200" dirty="0"/>
          </a:p>
          <a:p>
            <a:pPr marL="171450" lvl="0" indent="-171450" fontAlgn="base">
              <a:buFontTx/>
              <a:buChar char="-"/>
            </a:pPr>
            <a:endParaRPr lang="en-US" altLang="ko-KR" sz="1200" dirty="0"/>
          </a:p>
          <a:p>
            <a:pPr marL="171450" lvl="0" indent="-171450" fontAlgn="base">
              <a:buFontTx/>
              <a:buChar char="-"/>
            </a:pPr>
            <a:r>
              <a:rPr lang="ko-KR" altLang="en-US" sz="1200" dirty="0"/>
              <a:t>대부분 </a:t>
            </a:r>
            <a:r>
              <a:rPr lang="ko-KR" altLang="en-US" sz="1200" dirty="0" err="1"/>
              <a:t>머신러닝을</a:t>
            </a:r>
            <a:r>
              <a:rPr lang="ko-KR" altLang="en-US" sz="1200" dirty="0"/>
              <a:t> 사용할 때 </a:t>
            </a:r>
            <a:r>
              <a:rPr lang="ko-KR" altLang="en-US" sz="1200" dirty="0">
                <a:solidFill>
                  <a:srgbClr val="FF0000"/>
                </a:solidFill>
              </a:rPr>
              <a:t>지도 학습</a:t>
            </a:r>
            <a:r>
              <a:rPr lang="ko-KR" altLang="en-US" sz="1200" dirty="0"/>
              <a:t>과 </a:t>
            </a:r>
            <a:r>
              <a:rPr lang="ko-KR" altLang="en-US" sz="1200" dirty="0">
                <a:solidFill>
                  <a:srgbClr val="FF0000"/>
                </a:solidFill>
              </a:rPr>
              <a:t>비지도 학습</a:t>
            </a:r>
            <a:r>
              <a:rPr lang="ko-KR" altLang="en-US" sz="1200" dirty="0"/>
              <a:t>을 혼합하여 사용함</a:t>
            </a:r>
            <a:endParaRPr lang="en-US" altLang="ko-KR" sz="1200" dirty="0"/>
          </a:p>
          <a:p>
            <a:pPr marL="171450" lvl="0" indent="-171450" fontAlgn="base">
              <a:buFontTx/>
              <a:buChar char="-"/>
            </a:pPr>
            <a:endParaRPr lang="en-US" altLang="ko-KR" sz="1200" dirty="0"/>
          </a:p>
          <a:p>
            <a:pPr marL="171450" lvl="0" indent="-171450" fontAlgn="base">
              <a:buFontTx/>
              <a:buChar char="-"/>
            </a:pPr>
            <a:r>
              <a:rPr lang="ko-KR" altLang="en-US" sz="1200" dirty="0"/>
              <a:t>비지도 학습을 통해 클러스터링 수행 후 몇 개의 </a:t>
            </a:r>
            <a:r>
              <a:rPr lang="en-US" altLang="ko-KR" sz="1200" dirty="0"/>
              <a:t>Label</a:t>
            </a:r>
            <a:r>
              <a:rPr lang="ko-KR" altLang="en-US" sz="1200" dirty="0"/>
              <a:t>만으로도 분류함</a:t>
            </a:r>
            <a:endParaRPr lang="en-US" altLang="ko-KR" sz="1200" dirty="0"/>
          </a:p>
          <a:p>
            <a:pPr marL="171450" lvl="0" indent="-171450" fontAlgn="base">
              <a:buFontTx/>
              <a:buChar char="-"/>
            </a:pPr>
            <a:endParaRPr lang="en-US" altLang="ko-KR" sz="1200" dirty="0"/>
          </a:p>
          <a:p>
            <a:pPr marL="171450" lvl="0" indent="-171450" fontAlgn="base">
              <a:buFontTx/>
              <a:buChar char="-"/>
            </a:pPr>
            <a:r>
              <a:rPr lang="en-US" altLang="ko-KR" sz="1200" dirty="0"/>
              <a:t>Ex)</a:t>
            </a:r>
            <a:r>
              <a:rPr lang="ko-KR" altLang="en-US" sz="1200" dirty="0"/>
              <a:t> </a:t>
            </a:r>
            <a:r>
              <a:rPr lang="en-US" altLang="ko-KR" sz="1000" dirty="0"/>
              <a:t>Google Photo(</a:t>
            </a:r>
            <a:r>
              <a:rPr lang="ko-KR" altLang="en-US" sz="1000" dirty="0"/>
              <a:t>가족사진 몇 장에만 레이블을 적용하면 이후 모든 사진에 가족사진임을 확인 가능하도록 </a:t>
            </a:r>
            <a:r>
              <a:rPr lang="en-US" altLang="ko-KR" sz="1000" dirty="0"/>
              <a:t>Labeling </a:t>
            </a:r>
            <a:r>
              <a:rPr lang="ko-KR" altLang="en-US" sz="1000" dirty="0"/>
              <a:t>됨</a:t>
            </a:r>
            <a:endParaRPr lang="en-US" altLang="ko-KR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655D74-C6BF-4E87-9CB1-DE04FA355643}"/>
              </a:ext>
            </a:extLst>
          </p:cNvPr>
          <p:cNvSpPr/>
          <p:nvPr/>
        </p:nvSpPr>
        <p:spPr>
          <a:xfrm>
            <a:off x="528181" y="1501942"/>
            <a:ext cx="844767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dirty="0" err="1"/>
              <a:t>준지도</a:t>
            </a:r>
            <a:r>
              <a:rPr lang="ko-KR" altLang="en-US" sz="1400" dirty="0"/>
              <a:t> 학습은 레이블이 적용된 적은 수의 샘플이 주어졌을 때 유용함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AA4EE-48DF-45C7-8434-77F1D85CDF11}"/>
              </a:ext>
            </a:extLst>
          </p:cNvPr>
          <p:cNvSpPr txBox="1"/>
          <p:nvPr/>
        </p:nvSpPr>
        <p:spPr>
          <a:xfrm>
            <a:off x="4947556" y="688610"/>
            <a:ext cx="415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Idea) </a:t>
            </a:r>
            <a:r>
              <a:rPr lang="ko-KR" altLang="en-US" sz="1200" dirty="0">
                <a:solidFill>
                  <a:srgbClr val="FF0000"/>
                </a:solidFill>
              </a:rPr>
              <a:t>고장 데이터를 수집해서 고장진단 모델을 생성할 경우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고장 데이터가 매우 부족함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FF0000"/>
                </a:solidFill>
              </a:rPr>
              <a:t> =&gt; </a:t>
            </a:r>
            <a:r>
              <a:rPr lang="ko-KR" altLang="en-US" sz="1200" dirty="0">
                <a:solidFill>
                  <a:srgbClr val="FF0000"/>
                </a:solidFill>
              </a:rPr>
              <a:t>정상 데이터를 학습하고 이상치를 탐지 </a:t>
            </a:r>
            <a:r>
              <a:rPr lang="en-US" altLang="ko-KR" sz="1200" dirty="0">
                <a:solidFill>
                  <a:srgbClr val="FF0000"/>
                </a:solidFill>
              </a:rPr>
              <a:t>+ Heuristic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D8963-8137-4B2A-90D8-19571FD0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78" y="1977944"/>
            <a:ext cx="7339839" cy="32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0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17375E"/>
                </a:solidFill>
                <a:latin typeface="나눔스퀘어_ac"/>
                <a:ea typeface="나눔스퀘어_ac"/>
              </a:rPr>
              <a:t>스마트 항로표지 통합 플랫폼 기능별 구조 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2034360" y="2105640"/>
            <a:ext cx="502920" cy="574920"/>
          </a:xfrm>
          <a:prstGeom prst="ellipse">
            <a:avLst/>
          </a:prstGeom>
          <a:noFill/>
          <a:ln w="1584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"/>
          <p:cNvSpPr/>
          <p:nvPr/>
        </p:nvSpPr>
        <p:spPr>
          <a:xfrm>
            <a:off x="716760" y="4075200"/>
            <a:ext cx="146088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전원공급장치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2966760" y="3570840"/>
            <a:ext cx="330480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착탈식 통신모듈</a:t>
            </a:r>
            <a:endParaRPr lang="en-US" sz="15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(항로표지 종류에 따라 1개 이상의 통신 모듈 장착, </a:t>
            </a:r>
            <a:r>
              <a:rPr lang="en-US" sz="1000" b="0" i="1" u="sng" strike="noStrike" spc="-1">
                <a:solidFill>
                  <a:srgbClr val="000000"/>
                </a:solidFill>
                <a:uFillTx/>
                <a:latin typeface="나눔스퀘어_ac Bold"/>
                <a:ea typeface="나눔스퀘어_ac Bold"/>
              </a:rPr>
              <a:t>동시 장착X</a:t>
            </a:r>
            <a:r>
              <a:rPr lang="en-US" sz="10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)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212" name="CustomShape 5"/>
          <p:cNvSpPr/>
          <p:nvPr/>
        </p:nvSpPr>
        <p:spPr>
          <a:xfrm rot="16200000">
            <a:off x="1150200" y="5306400"/>
            <a:ext cx="28188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3" name="Group 6"/>
          <p:cNvGrpSpPr/>
          <p:nvPr/>
        </p:nvGrpSpPr>
        <p:grpSpPr>
          <a:xfrm>
            <a:off x="540360" y="4422240"/>
            <a:ext cx="1518120" cy="778680"/>
            <a:chOff x="540360" y="4422240"/>
            <a:chExt cx="1518120" cy="778680"/>
          </a:xfrm>
        </p:grpSpPr>
        <p:sp>
          <p:nvSpPr>
            <p:cNvPr id="214" name="CustomShape 7"/>
            <p:cNvSpPr/>
            <p:nvPr/>
          </p:nvSpPr>
          <p:spPr>
            <a:xfrm>
              <a:off x="552600" y="4422240"/>
              <a:ext cx="1480320" cy="77868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>
                  <a:lumMod val="50000"/>
                </a:schemeClr>
              </a:solidFill>
              <a:prstDash val="dash"/>
              <a:round/>
            </a:ln>
            <a:effectLst>
              <a:outerShdw blurRad="50800" dist="3816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" name="CustomShape 8"/>
            <p:cNvSpPr/>
            <p:nvPr/>
          </p:nvSpPr>
          <p:spPr>
            <a:xfrm>
              <a:off x="1182600" y="4612320"/>
              <a:ext cx="124920" cy="241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+</a:t>
              </a:r>
              <a:endParaRPr lang="en-US" sz="1000" b="0" strike="noStrike" spc="-1">
                <a:latin typeface="굴림"/>
              </a:endParaRPr>
            </a:p>
          </p:txBody>
        </p:sp>
        <p:grpSp>
          <p:nvGrpSpPr>
            <p:cNvPr id="216" name="Group 9"/>
            <p:cNvGrpSpPr/>
            <p:nvPr/>
          </p:nvGrpSpPr>
          <p:grpSpPr>
            <a:xfrm>
              <a:off x="540360" y="4619880"/>
              <a:ext cx="721440" cy="492840"/>
              <a:chOff x="540360" y="4619880"/>
              <a:chExt cx="721440" cy="492840"/>
            </a:xfrm>
          </p:grpSpPr>
          <p:sp>
            <p:nvSpPr>
              <p:cNvPr id="217" name="CustomShape 10"/>
              <p:cNvSpPr/>
              <p:nvPr/>
            </p:nvSpPr>
            <p:spPr>
              <a:xfrm>
                <a:off x="540360" y="4870800"/>
                <a:ext cx="721440" cy="241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전용배터리</a:t>
                </a:r>
                <a:endParaRPr lang="en-US" sz="1000" b="0" strike="noStrike" spc="-1">
                  <a:latin typeface="굴림"/>
                </a:endParaRPr>
              </a:p>
            </p:txBody>
          </p:sp>
          <p:pic>
            <p:nvPicPr>
              <p:cNvPr id="218" name="Picture 36"/>
              <p:cNvPicPr/>
              <p:nvPr/>
            </p:nvPicPr>
            <p:blipFill>
              <a:blip r:embed="rId2"/>
              <a:stretch/>
            </p:blipFill>
            <p:spPr>
              <a:xfrm>
                <a:off x="615240" y="4619880"/>
                <a:ext cx="541080" cy="2944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19" name="Group 11"/>
            <p:cNvGrpSpPr/>
            <p:nvPr/>
          </p:nvGrpSpPr>
          <p:grpSpPr>
            <a:xfrm>
              <a:off x="1229040" y="4583520"/>
              <a:ext cx="829440" cy="527760"/>
              <a:chOff x="1229040" y="4583520"/>
              <a:chExt cx="829440" cy="527760"/>
            </a:xfrm>
          </p:grpSpPr>
          <p:sp>
            <p:nvSpPr>
              <p:cNvPr id="220" name="CustomShape 12"/>
              <p:cNvSpPr/>
              <p:nvPr/>
            </p:nvSpPr>
            <p:spPr>
              <a:xfrm>
                <a:off x="1229040" y="4869360"/>
                <a:ext cx="829440" cy="241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충방전조절기</a:t>
                </a:r>
                <a:endParaRPr lang="en-US" sz="1000" b="0" strike="noStrike" spc="-1">
                  <a:latin typeface="굴림"/>
                </a:endParaRPr>
              </a:p>
            </p:txBody>
          </p:sp>
          <p:pic>
            <p:nvPicPr>
              <p:cNvPr id="221" name="Picture 38"/>
              <p:cNvPicPr/>
              <p:nvPr/>
            </p:nvPicPr>
            <p:blipFill>
              <a:blip r:embed="rId3"/>
              <a:stretch/>
            </p:blipFill>
            <p:spPr>
              <a:xfrm>
                <a:off x="1438560" y="4583520"/>
                <a:ext cx="385920" cy="3232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22" name="CustomShape 13"/>
          <p:cNvSpPr/>
          <p:nvPr/>
        </p:nvSpPr>
        <p:spPr>
          <a:xfrm>
            <a:off x="552600" y="5708880"/>
            <a:ext cx="635760" cy="5918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2">
                <a:lumMod val="50000"/>
              </a:schemeClr>
            </a:solidFill>
            <a:prstDash val="dash"/>
            <a:round/>
          </a:ln>
          <a:effectLst>
            <a:outerShdw blurRad="5080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3" name="Group 14"/>
          <p:cNvGrpSpPr/>
          <p:nvPr/>
        </p:nvGrpSpPr>
        <p:grpSpPr>
          <a:xfrm>
            <a:off x="1324800" y="5708880"/>
            <a:ext cx="832320" cy="887760"/>
            <a:chOff x="1324800" y="5708880"/>
            <a:chExt cx="832320" cy="887760"/>
          </a:xfrm>
        </p:grpSpPr>
        <p:sp>
          <p:nvSpPr>
            <p:cNvPr id="224" name="CustomShape 15"/>
            <p:cNvSpPr/>
            <p:nvPr/>
          </p:nvSpPr>
          <p:spPr>
            <a:xfrm>
              <a:off x="1401480" y="5708880"/>
              <a:ext cx="635760" cy="591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>
                  <a:lumMod val="50000"/>
                </a:schemeClr>
              </a:solidFill>
              <a:prstDash val="dash"/>
              <a:round/>
            </a:ln>
            <a:effectLst>
              <a:outerShdw blurRad="50800" dist="3816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ustomShape 16"/>
            <p:cNvSpPr/>
            <p:nvPr/>
          </p:nvSpPr>
          <p:spPr>
            <a:xfrm>
              <a:off x="1324800" y="6339600"/>
              <a:ext cx="83232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등명기 광원</a:t>
              </a:r>
              <a:endParaRPr lang="en-US" sz="1100" b="0" strike="noStrike" spc="-1">
                <a:latin typeface="굴림"/>
              </a:endParaRPr>
            </a:p>
          </p:txBody>
        </p:sp>
      </p:grpSp>
      <p:sp>
        <p:nvSpPr>
          <p:cNvPr id="226" name="CustomShape 17"/>
          <p:cNvSpPr/>
          <p:nvPr/>
        </p:nvSpPr>
        <p:spPr>
          <a:xfrm>
            <a:off x="500760" y="6350040"/>
            <a:ext cx="8175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태양 에너지</a:t>
            </a:r>
            <a:endParaRPr lang="en-US" sz="1100" b="0" strike="noStrike" spc="-1">
              <a:latin typeface="굴림"/>
            </a:endParaRPr>
          </a:p>
        </p:txBody>
      </p:sp>
      <p:pic>
        <p:nvPicPr>
          <p:cNvPr id="227" name="그림 74"/>
          <p:cNvPicPr/>
          <p:nvPr/>
        </p:nvPicPr>
        <p:blipFill>
          <a:blip r:embed="rId4"/>
          <a:stretch/>
        </p:blipFill>
        <p:spPr>
          <a:xfrm rot="5400000">
            <a:off x="659880" y="5845320"/>
            <a:ext cx="453960" cy="318960"/>
          </a:xfrm>
          <a:prstGeom prst="rect">
            <a:avLst/>
          </a:prstGeom>
          <a:ln>
            <a:noFill/>
          </a:ln>
        </p:spPr>
      </p:pic>
      <p:pic>
        <p:nvPicPr>
          <p:cNvPr id="228" name="그림 76"/>
          <p:cNvPicPr/>
          <p:nvPr/>
        </p:nvPicPr>
        <p:blipFill>
          <a:blip r:embed="rId5"/>
          <a:stretch/>
        </p:blipFill>
        <p:spPr>
          <a:xfrm>
            <a:off x="1570680" y="5816880"/>
            <a:ext cx="338040" cy="405720"/>
          </a:xfrm>
          <a:prstGeom prst="rect">
            <a:avLst/>
          </a:prstGeom>
          <a:ln>
            <a:noFill/>
          </a:ln>
        </p:spPr>
      </p:pic>
      <p:grpSp>
        <p:nvGrpSpPr>
          <p:cNvPr id="229" name="Group 18"/>
          <p:cNvGrpSpPr/>
          <p:nvPr/>
        </p:nvGrpSpPr>
        <p:grpSpPr>
          <a:xfrm>
            <a:off x="3092760" y="4187880"/>
            <a:ext cx="3251880" cy="1342080"/>
            <a:chOff x="3092760" y="4187880"/>
            <a:chExt cx="3251880" cy="1342080"/>
          </a:xfrm>
        </p:grpSpPr>
        <p:grpSp>
          <p:nvGrpSpPr>
            <p:cNvPr id="230" name="Group 19"/>
            <p:cNvGrpSpPr/>
            <p:nvPr/>
          </p:nvGrpSpPr>
          <p:grpSpPr>
            <a:xfrm>
              <a:off x="3092760" y="4187880"/>
              <a:ext cx="3101400" cy="1342080"/>
              <a:chOff x="3092760" y="4187880"/>
              <a:chExt cx="3101400" cy="1342080"/>
            </a:xfrm>
          </p:grpSpPr>
          <p:sp>
            <p:nvSpPr>
              <p:cNvPr id="231" name="CustomShape 20"/>
              <p:cNvSpPr/>
              <p:nvPr/>
            </p:nvSpPr>
            <p:spPr>
              <a:xfrm>
                <a:off x="3092760" y="5059800"/>
                <a:ext cx="3101400" cy="47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착탈식 센서 모듈</a:t>
                </a:r>
                <a:endParaRPr lang="en-US" sz="1500" b="0" strike="noStrike" spc="-1">
                  <a:latin typeface="굴림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(서비스와 항로표지종류에 따라 장착센서 장착 가능한 구조)</a:t>
                </a:r>
                <a:endParaRPr lang="en-US" sz="1000" b="0" strike="noStrike" spc="-1">
                  <a:latin typeface="굴림"/>
                </a:endParaRPr>
              </a:p>
            </p:txBody>
          </p:sp>
          <p:grpSp>
            <p:nvGrpSpPr>
              <p:cNvPr id="232" name="Group 21"/>
              <p:cNvGrpSpPr/>
              <p:nvPr/>
            </p:nvGrpSpPr>
            <p:grpSpPr>
              <a:xfrm>
                <a:off x="3126600" y="4187880"/>
                <a:ext cx="2873160" cy="880920"/>
                <a:chOff x="3126600" y="4187880"/>
                <a:chExt cx="2873160" cy="880920"/>
              </a:xfrm>
            </p:grpSpPr>
            <p:sp>
              <p:nvSpPr>
                <p:cNvPr id="233" name="CustomShape 22"/>
                <p:cNvSpPr/>
                <p:nvPr/>
              </p:nvSpPr>
              <p:spPr>
                <a:xfrm>
                  <a:off x="3243240" y="4187880"/>
                  <a:ext cx="2693520" cy="880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>
                      <a:lumMod val="50000"/>
                    </a:schemeClr>
                  </a:solidFill>
                  <a:prstDash val="dash"/>
                  <a:round/>
                </a:ln>
                <a:effectLst>
                  <a:outerShdw blurRad="5080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grpSp>
              <p:nvGrpSpPr>
                <p:cNvPr id="234" name="Group 23"/>
                <p:cNvGrpSpPr/>
                <p:nvPr/>
              </p:nvGrpSpPr>
              <p:grpSpPr>
                <a:xfrm>
                  <a:off x="3126600" y="4248000"/>
                  <a:ext cx="2873160" cy="768600"/>
                  <a:chOff x="3126600" y="4248000"/>
                  <a:chExt cx="2873160" cy="768600"/>
                </a:xfrm>
              </p:grpSpPr>
              <p:grpSp>
                <p:nvGrpSpPr>
                  <p:cNvPr id="235" name="Group 24"/>
                  <p:cNvGrpSpPr/>
                  <p:nvPr/>
                </p:nvGrpSpPr>
                <p:grpSpPr>
                  <a:xfrm>
                    <a:off x="4454640" y="4299840"/>
                    <a:ext cx="801360" cy="716760"/>
                    <a:chOff x="4454640" y="4299840"/>
                    <a:chExt cx="801360" cy="716760"/>
                  </a:xfrm>
                </p:grpSpPr>
                <p:pic>
                  <p:nvPicPr>
                    <p:cNvPr id="236" name="Picture 28"/>
                    <p:cNvPicPr/>
                    <p:nvPr/>
                  </p:nvPicPr>
                  <p:blipFill>
                    <a:blip r:embed="rId6"/>
                    <a:stretch/>
                  </p:blipFill>
                  <p:spPr>
                    <a:xfrm>
                      <a:off x="4479480" y="4299840"/>
                      <a:ext cx="751680" cy="5238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37" name="CustomShape 25"/>
                    <p:cNvSpPr/>
                    <p:nvPr/>
                  </p:nvSpPr>
                  <p:spPr>
                    <a:xfrm>
                      <a:off x="4454640" y="4805280"/>
                      <a:ext cx="801360" cy="211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 lIns="90000" tIns="45000" rIns="90000" bIns="45000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나눔스퀘어_ac Bold"/>
                          <a:ea typeface="나눔스퀘어_ac Bold"/>
                        </a:rPr>
                        <a:t>풍향, 풍속계</a:t>
                      </a:r>
                      <a:endParaRPr lang="en-US" sz="800" b="0" strike="noStrike" spc="-1">
                        <a:latin typeface="굴림"/>
                      </a:endParaRPr>
                    </a:p>
                  </p:txBody>
                </p:sp>
              </p:grpSp>
              <p:grpSp>
                <p:nvGrpSpPr>
                  <p:cNvPr id="238" name="Group 26"/>
                  <p:cNvGrpSpPr/>
                  <p:nvPr/>
                </p:nvGrpSpPr>
                <p:grpSpPr>
                  <a:xfrm>
                    <a:off x="3126600" y="4248000"/>
                    <a:ext cx="801360" cy="768600"/>
                    <a:chOff x="3126600" y="4248000"/>
                    <a:chExt cx="801360" cy="768600"/>
                  </a:xfrm>
                </p:grpSpPr>
                <p:pic>
                  <p:nvPicPr>
                    <p:cNvPr id="239" name="Picture 30"/>
                    <p:cNvPicPr/>
                    <p:nvPr/>
                  </p:nvPicPr>
                  <p:blipFill>
                    <a:blip r:embed="rId7"/>
                    <a:stretch/>
                  </p:blipFill>
                  <p:spPr>
                    <a:xfrm>
                      <a:off x="3267720" y="4248000"/>
                      <a:ext cx="519480" cy="51948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40" name="CustomShape 27"/>
                    <p:cNvSpPr/>
                    <p:nvPr/>
                  </p:nvSpPr>
                  <p:spPr>
                    <a:xfrm>
                      <a:off x="3126600" y="4805280"/>
                      <a:ext cx="801360" cy="211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 lIns="90000" tIns="45000" rIns="90000" bIns="45000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나눔스퀘어_ac Bold"/>
                          <a:ea typeface="나눔스퀘어_ac Bold"/>
                        </a:rPr>
                        <a:t>온습도계</a:t>
                      </a:r>
                      <a:endParaRPr lang="en-US" sz="800" b="0" strike="noStrike" spc="-1">
                        <a:latin typeface="굴림"/>
                      </a:endParaRPr>
                    </a:p>
                  </p:txBody>
                </p:sp>
              </p:grpSp>
              <p:sp>
                <p:nvSpPr>
                  <p:cNvPr id="241" name="CustomShape 28"/>
                  <p:cNvSpPr/>
                  <p:nvPr/>
                </p:nvSpPr>
                <p:spPr>
                  <a:xfrm>
                    <a:off x="3651840" y="4476600"/>
                    <a:ext cx="169200" cy="257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1100" b="1" strike="noStrike" spc="-1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rPr>
                      <a:t>+</a:t>
                    </a:r>
                    <a:endParaRPr lang="en-US" sz="1100" b="0" strike="noStrike" spc="-1">
                      <a:latin typeface="굴림"/>
                    </a:endParaRPr>
                  </a:p>
                </p:txBody>
              </p:sp>
              <p:grpSp>
                <p:nvGrpSpPr>
                  <p:cNvPr id="242" name="Group 29"/>
                  <p:cNvGrpSpPr/>
                  <p:nvPr/>
                </p:nvGrpSpPr>
                <p:grpSpPr>
                  <a:xfrm>
                    <a:off x="3747960" y="4423320"/>
                    <a:ext cx="801360" cy="593280"/>
                    <a:chOff x="3747960" y="4423320"/>
                    <a:chExt cx="801360" cy="593280"/>
                  </a:xfrm>
                </p:grpSpPr>
                <p:pic>
                  <p:nvPicPr>
                    <p:cNvPr id="243" name="Picture 32"/>
                    <p:cNvPicPr/>
                    <p:nvPr/>
                  </p:nvPicPr>
                  <p:blipFill>
                    <a:blip r:embed="rId8"/>
                    <a:srcRect t="19594" r="2072" b="9602"/>
                    <a:stretch/>
                  </p:blipFill>
                  <p:spPr>
                    <a:xfrm>
                      <a:off x="3870000" y="4423320"/>
                      <a:ext cx="558000" cy="32436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44" name="CustomShape 30"/>
                    <p:cNvSpPr/>
                    <p:nvPr/>
                  </p:nvSpPr>
                  <p:spPr>
                    <a:xfrm>
                      <a:off x="3747960" y="4805280"/>
                      <a:ext cx="801360" cy="211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 lIns="90000" tIns="45000" rIns="90000" bIns="45000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나눔스퀘어_ac Bold"/>
                          <a:ea typeface="나눔스퀘어_ac Bold"/>
                        </a:rPr>
                        <a:t>기압계</a:t>
                      </a:r>
                      <a:endParaRPr lang="en-US" sz="800" b="0" strike="noStrike" spc="-1">
                        <a:latin typeface="굴림"/>
                      </a:endParaRPr>
                    </a:p>
                  </p:txBody>
                </p:sp>
              </p:grpSp>
              <p:sp>
                <p:nvSpPr>
                  <p:cNvPr id="245" name="CustomShape 31"/>
                  <p:cNvSpPr/>
                  <p:nvPr/>
                </p:nvSpPr>
                <p:spPr>
                  <a:xfrm>
                    <a:off x="4375800" y="4476600"/>
                    <a:ext cx="169200" cy="257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1100" b="1" strike="noStrike" spc="-1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rPr>
                      <a:t>+</a:t>
                    </a:r>
                    <a:endParaRPr lang="en-US" sz="1100" b="0" strike="noStrike" spc="-1">
                      <a:latin typeface="굴림"/>
                    </a:endParaRPr>
                  </a:p>
                </p:txBody>
              </p:sp>
              <p:sp>
                <p:nvSpPr>
                  <p:cNvPr id="246" name="CustomShape 32"/>
                  <p:cNvSpPr/>
                  <p:nvPr/>
                </p:nvSpPr>
                <p:spPr>
                  <a:xfrm>
                    <a:off x="5099400" y="4476600"/>
                    <a:ext cx="169200" cy="257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1100" b="1" strike="noStrike" spc="-1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rPr>
                      <a:t>+</a:t>
                    </a:r>
                    <a:endParaRPr lang="en-US" sz="1100" b="0" strike="noStrike" spc="-1">
                      <a:latin typeface="굴림"/>
                    </a:endParaRPr>
                  </a:p>
                </p:txBody>
              </p:sp>
              <p:grpSp>
                <p:nvGrpSpPr>
                  <p:cNvPr id="247" name="Group 33"/>
                  <p:cNvGrpSpPr/>
                  <p:nvPr/>
                </p:nvGrpSpPr>
                <p:grpSpPr>
                  <a:xfrm>
                    <a:off x="5198400" y="4361040"/>
                    <a:ext cx="801360" cy="655560"/>
                    <a:chOff x="5198400" y="4361040"/>
                    <a:chExt cx="801360" cy="655560"/>
                  </a:xfrm>
                </p:grpSpPr>
                <p:sp>
                  <p:nvSpPr>
                    <p:cNvPr id="248" name="CustomShape 34"/>
                    <p:cNvSpPr/>
                    <p:nvPr/>
                  </p:nvSpPr>
                  <p:spPr>
                    <a:xfrm>
                      <a:off x="5198400" y="4805280"/>
                      <a:ext cx="801360" cy="211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 lIns="90000" tIns="45000" rIns="90000" bIns="45000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나눔스퀘어_ac Bold"/>
                          <a:ea typeface="나눔스퀘어_ac Bold"/>
                        </a:rPr>
                        <a:t>유량,유속,수온</a:t>
                      </a:r>
                      <a:endParaRPr lang="en-US" sz="800" b="0" strike="noStrike" spc="-1">
                        <a:latin typeface="굴림"/>
                      </a:endParaRPr>
                    </a:p>
                  </p:txBody>
                </p:sp>
                <p:pic>
                  <p:nvPicPr>
                    <p:cNvPr id="249" name="Picture 44"/>
                    <p:cNvPicPr/>
                    <p:nvPr/>
                  </p:nvPicPr>
                  <p:blipFill>
                    <a:blip r:embed="rId9"/>
                    <a:stretch/>
                  </p:blipFill>
                  <p:spPr>
                    <a:xfrm rot="5074800" flipH="1">
                      <a:off x="5286960" y="4481640"/>
                      <a:ext cx="475920" cy="25632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</p:grpSp>
          </p:grpSp>
        </p:grpSp>
        <p:sp>
          <p:nvSpPr>
            <p:cNvPr id="250" name="CustomShape 35"/>
            <p:cNvSpPr/>
            <p:nvPr/>
          </p:nvSpPr>
          <p:spPr>
            <a:xfrm>
              <a:off x="5571000" y="4334400"/>
              <a:ext cx="7736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....</a:t>
              </a:r>
              <a:endParaRPr lang="en-US" sz="1800" b="0" strike="noStrike" spc="-1">
                <a:latin typeface="굴림"/>
              </a:endParaRPr>
            </a:p>
          </p:txBody>
        </p:sp>
      </p:grpSp>
      <p:pic>
        <p:nvPicPr>
          <p:cNvPr id="251" name="그림 8"/>
          <p:cNvPicPr/>
          <p:nvPr/>
        </p:nvPicPr>
        <p:blipFill>
          <a:blip r:embed="rId10"/>
          <a:stretch/>
        </p:blipFill>
        <p:spPr>
          <a:xfrm rot="10800000">
            <a:off x="691560" y="1913760"/>
            <a:ext cx="1763640" cy="1872720"/>
          </a:xfrm>
          <a:prstGeom prst="rect">
            <a:avLst/>
          </a:prstGeom>
          <a:ln>
            <a:noFill/>
          </a:ln>
        </p:spPr>
      </p:pic>
      <p:grpSp>
        <p:nvGrpSpPr>
          <p:cNvPr id="252" name="Group 36"/>
          <p:cNvGrpSpPr/>
          <p:nvPr/>
        </p:nvGrpSpPr>
        <p:grpSpPr>
          <a:xfrm>
            <a:off x="3668400" y="1832400"/>
            <a:ext cx="1394640" cy="887400"/>
            <a:chOff x="3668400" y="1832400"/>
            <a:chExt cx="1394640" cy="887400"/>
          </a:xfrm>
        </p:grpSpPr>
        <p:grpSp>
          <p:nvGrpSpPr>
            <p:cNvPr id="253" name="Group 37"/>
            <p:cNvGrpSpPr/>
            <p:nvPr/>
          </p:nvGrpSpPr>
          <p:grpSpPr>
            <a:xfrm>
              <a:off x="3668400" y="1832400"/>
              <a:ext cx="1394640" cy="887400"/>
              <a:chOff x="3668400" y="1832400"/>
              <a:chExt cx="1394640" cy="887400"/>
            </a:xfrm>
          </p:grpSpPr>
          <p:grpSp>
            <p:nvGrpSpPr>
              <p:cNvPr id="254" name="Group 38"/>
              <p:cNvGrpSpPr/>
              <p:nvPr/>
            </p:nvGrpSpPr>
            <p:grpSpPr>
              <a:xfrm>
                <a:off x="3668400" y="1832400"/>
                <a:ext cx="1394640" cy="887400"/>
                <a:chOff x="3668400" y="1832400"/>
                <a:chExt cx="1394640" cy="887400"/>
              </a:xfrm>
            </p:grpSpPr>
            <p:grpSp>
              <p:nvGrpSpPr>
                <p:cNvPr id="255" name="Group 39"/>
                <p:cNvGrpSpPr/>
                <p:nvPr/>
              </p:nvGrpSpPr>
              <p:grpSpPr>
                <a:xfrm>
                  <a:off x="3668400" y="1832400"/>
                  <a:ext cx="1394640" cy="887400"/>
                  <a:chOff x="3668400" y="1832400"/>
                  <a:chExt cx="1394640" cy="887400"/>
                </a:xfrm>
              </p:grpSpPr>
              <p:sp>
                <p:nvSpPr>
                  <p:cNvPr id="256" name="CustomShape 40"/>
                  <p:cNvSpPr/>
                  <p:nvPr/>
                </p:nvSpPr>
                <p:spPr>
                  <a:xfrm>
                    <a:off x="3719880" y="2058480"/>
                    <a:ext cx="321120" cy="45936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257" name="그림 5"/>
                  <p:cNvPicPr/>
                  <p:nvPr/>
                </p:nvPicPr>
                <p:blipFill>
                  <a:blip r:embed="rId11"/>
                  <a:stretch/>
                </p:blipFill>
                <p:spPr>
                  <a:xfrm>
                    <a:off x="3668400" y="1832400"/>
                    <a:ext cx="1394640" cy="8874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258" name="그림 3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4307040" y="2046240"/>
                  <a:ext cx="562680" cy="4431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59" name="CustomShape 41"/>
              <p:cNvSpPr/>
              <p:nvPr/>
            </p:nvSpPr>
            <p:spPr>
              <a:xfrm>
                <a:off x="4343760" y="2099880"/>
                <a:ext cx="392760" cy="354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260" name="그림 84"/>
            <p:cNvPicPr/>
            <p:nvPr/>
          </p:nvPicPr>
          <p:blipFill>
            <a:blip r:embed="rId13"/>
            <a:stretch/>
          </p:blipFill>
          <p:spPr>
            <a:xfrm>
              <a:off x="4343760" y="2177280"/>
              <a:ext cx="429120" cy="202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1" name="Group 42"/>
          <p:cNvGrpSpPr/>
          <p:nvPr/>
        </p:nvGrpSpPr>
        <p:grpSpPr>
          <a:xfrm>
            <a:off x="3648240" y="1245960"/>
            <a:ext cx="1426680" cy="802080"/>
            <a:chOff x="3648240" y="1245960"/>
            <a:chExt cx="1426680" cy="802080"/>
          </a:xfrm>
        </p:grpSpPr>
        <p:grpSp>
          <p:nvGrpSpPr>
            <p:cNvPr id="262" name="Group 43"/>
            <p:cNvGrpSpPr/>
            <p:nvPr/>
          </p:nvGrpSpPr>
          <p:grpSpPr>
            <a:xfrm>
              <a:off x="3648240" y="1245960"/>
              <a:ext cx="1426680" cy="802080"/>
              <a:chOff x="3648240" y="1245960"/>
              <a:chExt cx="1426680" cy="802080"/>
            </a:xfrm>
          </p:grpSpPr>
          <p:grpSp>
            <p:nvGrpSpPr>
              <p:cNvPr id="263" name="Group 44"/>
              <p:cNvGrpSpPr/>
              <p:nvPr/>
            </p:nvGrpSpPr>
            <p:grpSpPr>
              <a:xfrm>
                <a:off x="3648240" y="1245960"/>
                <a:ext cx="1426680" cy="802080"/>
                <a:chOff x="3648240" y="1245960"/>
                <a:chExt cx="1426680" cy="802080"/>
              </a:xfrm>
            </p:grpSpPr>
            <p:grpSp>
              <p:nvGrpSpPr>
                <p:cNvPr id="264" name="Group 45"/>
                <p:cNvGrpSpPr/>
                <p:nvPr/>
              </p:nvGrpSpPr>
              <p:grpSpPr>
                <a:xfrm>
                  <a:off x="3648240" y="1245960"/>
                  <a:ext cx="1426680" cy="802080"/>
                  <a:chOff x="3648240" y="1245960"/>
                  <a:chExt cx="1426680" cy="802080"/>
                </a:xfrm>
              </p:grpSpPr>
              <p:sp>
                <p:nvSpPr>
                  <p:cNvPr id="265" name="CustomShape 46"/>
                  <p:cNvSpPr/>
                  <p:nvPr/>
                </p:nvSpPr>
                <p:spPr>
                  <a:xfrm>
                    <a:off x="3700440" y="1449720"/>
                    <a:ext cx="328680" cy="41508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266" name="그림 94"/>
                  <p:cNvPicPr/>
                  <p:nvPr/>
                </p:nvPicPr>
                <p:blipFill>
                  <a:blip r:embed="rId11"/>
                  <a:stretch/>
                </p:blipFill>
                <p:spPr>
                  <a:xfrm>
                    <a:off x="3648240" y="1245960"/>
                    <a:ext cx="1426680" cy="8020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267" name="그림 92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4301280" y="1438920"/>
                  <a:ext cx="575640" cy="40068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68" name="CustomShape 47"/>
              <p:cNvSpPr/>
              <p:nvPr/>
            </p:nvSpPr>
            <p:spPr>
              <a:xfrm>
                <a:off x="4339080" y="1487520"/>
                <a:ext cx="40176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269" name="그림 83"/>
            <p:cNvPicPr/>
            <p:nvPr/>
          </p:nvPicPr>
          <p:blipFill>
            <a:blip r:embed="rId14"/>
            <a:stretch/>
          </p:blipFill>
          <p:spPr>
            <a:xfrm>
              <a:off x="4309920" y="1504440"/>
              <a:ext cx="522720" cy="246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0" name="Group 48"/>
          <p:cNvGrpSpPr/>
          <p:nvPr/>
        </p:nvGrpSpPr>
        <p:grpSpPr>
          <a:xfrm>
            <a:off x="3731040" y="2618640"/>
            <a:ext cx="1332360" cy="873000"/>
            <a:chOff x="3731040" y="2618640"/>
            <a:chExt cx="1332360" cy="873000"/>
          </a:xfrm>
        </p:grpSpPr>
        <p:grpSp>
          <p:nvGrpSpPr>
            <p:cNvPr id="271" name="Group 49"/>
            <p:cNvGrpSpPr/>
            <p:nvPr/>
          </p:nvGrpSpPr>
          <p:grpSpPr>
            <a:xfrm>
              <a:off x="3731040" y="2618640"/>
              <a:ext cx="1332360" cy="873000"/>
              <a:chOff x="3731040" y="2618640"/>
              <a:chExt cx="1332360" cy="873000"/>
            </a:xfrm>
          </p:grpSpPr>
          <p:grpSp>
            <p:nvGrpSpPr>
              <p:cNvPr id="272" name="Group 50"/>
              <p:cNvGrpSpPr/>
              <p:nvPr/>
            </p:nvGrpSpPr>
            <p:grpSpPr>
              <a:xfrm>
                <a:off x="3731040" y="2618640"/>
                <a:ext cx="1332360" cy="873000"/>
                <a:chOff x="3731040" y="2618640"/>
                <a:chExt cx="1332360" cy="873000"/>
              </a:xfrm>
            </p:grpSpPr>
            <p:grpSp>
              <p:nvGrpSpPr>
                <p:cNvPr id="273" name="Group 51"/>
                <p:cNvGrpSpPr/>
                <p:nvPr/>
              </p:nvGrpSpPr>
              <p:grpSpPr>
                <a:xfrm>
                  <a:off x="3731040" y="2618640"/>
                  <a:ext cx="1332360" cy="873000"/>
                  <a:chOff x="3731040" y="2618640"/>
                  <a:chExt cx="1332360" cy="873000"/>
                </a:xfrm>
              </p:grpSpPr>
              <p:sp>
                <p:nvSpPr>
                  <p:cNvPr id="274" name="CustomShape 52"/>
                  <p:cNvSpPr/>
                  <p:nvPr/>
                </p:nvSpPr>
                <p:spPr>
                  <a:xfrm>
                    <a:off x="3780000" y="2840760"/>
                    <a:ext cx="306720" cy="45180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275" name="그림 110"/>
                  <p:cNvPicPr/>
                  <p:nvPr/>
                </p:nvPicPr>
                <p:blipFill>
                  <a:blip r:embed="rId11"/>
                  <a:stretch/>
                </p:blipFill>
                <p:spPr>
                  <a:xfrm>
                    <a:off x="3731040" y="2618640"/>
                    <a:ext cx="1332360" cy="8730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276" name="그림 104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4340880" y="2828880"/>
                  <a:ext cx="537480" cy="4359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77" name="CustomShape 53"/>
              <p:cNvSpPr/>
              <p:nvPr/>
            </p:nvSpPr>
            <p:spPr>
              <a:xfrm>
                <a:off x="4376160" y="2881800"/>
                <a:ext cx="375120" cy="348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278" name="그림 9"/>
            <p:cNvPicPr/>
            <p:nvPr/>
          </p:nvPicPr>
          <p:blipFill>
            <a:blip r:embed="rId15"/>
            <a:stretch/>
          </p:blipFill>
          <p:spPr>
            <a:xfrm>
              <a:off x="4397760" y="2966040"/>
              <a:ext cx="369360" cy="193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9" name="CustomShape 54"/>
          <p:cNvSpPr/>
          <p:nvPr/>
        </p:nvSpPr>
        <p:spPr>
          <a:xfrm rot="10800000" flipV="1">
            <a:off x="5866920" y="3884400"/>
            <a:ext cx="1108800" cy="7452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55"/>
          <p:cNvSpPr/>
          <p:nvPr/>
        </p:nvSpPr>
        <p:spPr>
          <a:xfrm rot="10800000">
            <a:off x="2539440" y="2394000"/>
            <a:ext cx="1191600" cy="660600"/>
          </a:xfrm>
          <a:prstGeom prst="bentConnector3">
            <a:avLst>
              <a:gd name="adj1" fmla="val 53142"/>
            </a:avLst>
          </a:prstGeom>
          <a:noFill/>
          <a:ln w="126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1" name="Group 56"/>
          <p:cNvGrpSpPr/>
          <p:nvPr/>
        </p:nvGrpSpPr>
        <p:grpSpPr>
          <a:xfrm>
            <a:off x="-27360" y="2406960"/>
            <a:ext cx="960480" cy="778680"/>
            <a:chOff x="-27360" y="2406960"/>
            <a:chExt cx="960480" cy="778680"/>
          </a:xfrm>
        </p:grpSpPr>
        <p:sp>
          <p:nvSpPr>
            <p:cNvPr id="282" name="CustomShape 57"/>
            <p:cNvSpPr/>
            <p:nvPr/>
          </p:nvSpPr>
          <p:spPr>
            <a:xfrm>
              <a:off x="32400" y="2406960"/>
              <a:ext cx="841320" cy="77868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>
                  <a:lumMod val="50000"/>
                </a:schemeClr>
              </a:solidFill>
              <a:prstDash val="dash"/>
              <a:round/>
            </a:ln>
            <a:effectLst>
              <a:outerShdw blurRad="50800" dist="3816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83" name="Group 58"/>
            <p:cNvGrpSpPr/>
            <p:nvPr/>
          </p:nvGrpSpPr>
          <p:grpSpPr>
            <a:xfrm>
              <a:off x="-27360" y="2406960"/>
              <a:ext cx="960480" cy="734040"/>
              <a:chOff x="-27360" y="2406960"/>
              <a:chExt cx="960480" cy="734040"/>
            </a:xfrm>
          </p:grpSpPr>
          <p:sp>
            <p:nvSpPr>
              <p:cNvPr id="284" name="CustomShape 59"/>
              <p:cNvSpPr/>
              <p:nvPr/>
            </p:nvSpPr>
            <p:spPr>
              <a:xfrm>
                <a:off x="-27360" y="2777040"/>
                <a:ext cx="960480" cy="363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지능형 고장 진단 </a:t>
                </a:r>
                <a:endParaRPr lang="en-US" sz="900" b="0" strike="noStrike" spc="-1">
                  <a:latin typeface="굴림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SW</a:t>
                </a:r>
                <a:endParaRPr lang="en-US" sz="900" b="0" strike="noStrike" spc="-1">
                  <a:latin typeface="굴림"/>
                </a:endParaRPr>
              </a:p>
            </p:txBody>
          </p:sp>
          <p:pic>
            <p:nvPicPr>
              <p:cNvPr id="285" name="Picture 42"/>
              <p:cNvPicPr/>
              <p:nvPr/>
            </p:nvPicPr>
            <p:blipFill>
              <a:blip r:embed="rId16"/>
              <a:stretch/>
            </p:blipFill>
            <p:spPr>
              <a:xfrm>
                <a:off x="296640" y="2406960"/>
                <a:ext cx="389880" cy="4093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86" name="CustomShape 60"/>
          <p:cNvSpPr/>
          <p:nvPr/>
        </p:nvSpPr>
        <p:spPr>
          <a:xfrm>
            <a:off x="881280" y="2675520"/>
            <a:ext cx="375120" cy="28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1"/>
          <p:cNvSpPr/>
          <p:nvPr/>
        </p:nvSpPr>
        <p:spPr>
          <a:xfrm rot="10800000" flipV="1">
            <a:off x="5900400" y="2401200"/>
            <a:ext cx="1119960" cy="396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62"/>
          <p:cNvSpPr/>
          <p:nvPr/>
        </p:nvSpPr>
        <p:spPr>
          <a:xfrm rot="10800000">
            <a:off x="2455560" y="3013560"/>
            <a:ext cx="787680" cy="1615320"/>
          </a:xfrm>
          <a:prstGeom prst="bentConnector3">
            <a:avLst>
              <a:gd name="adj1" fmla="val 50000"/>
            </a:avLst>
          </a:prstGeom>
          <a:noFill/>
          <a:ln w="15840">
            <a:solidFill>
              <a:srgbClr val="4A7EBB"/>
            </a:solidFill>
            <a:prstDash val="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63"/>
          <p:cNvSpPr/>
          <p:nvPr/>
        </p:nvSpPr>
        <p:spPr>
          <a:xfrm>
            <a:off x="804960" y="1165680"/>
            <a:ext cx="1685880" cy="1803600"/>
          </a:xfrm>
          <a:custGeom>
            <a:avLst/>
            <a:gdLst/>
            <a:ahLst/>
            <a:cxnLst/>
            <a:rect l="l" t="t" r="r" b="b"/>
            <a:pathLst>
              <a:path w="1014104" h="579059">
                <a:moveTo>
                  <a:pt x="0" y="0"/>
                </a:moveTo>
                <a:lnTo>
                  <a:pt x="1014102" y="0"/>
                </a:lnTo>
                <a:cubicBezTo>
                  <a:pt x="1014102" y="190258"/>
                  <a:pt x="1017137" y="448285"/>
                  <a:pt x="815841" y="570773"/>
                </a:cubicBezTo>
                <a:cubicBezTo>
                  <a:pt x="422234" y="585295"/>
                  <a:pt x="271947" y="575770"/>
                  <a:pt x="0" y="578268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64"/>
          <p:cNvSpPr/>
          <p:nvPr/>
        </p:nvSpPr>
        <p:spPr>
          <a:xfrm>
            <a:off x="1512720" y="2857320"/>
            <a:ext cx="941760" cy="738000"/>
          </a:xfrm>
          <a:custGeom>
            <a:avLst/>
            <a:gdLst/>
            <a:ahLst/>
            <a:cxnLst/>
            <a:rect l="l" t="t" r="r" b="b"/>
            <a:pathLst>
              <a:path w="942736" h="738924">
                <a:moveTo>
                  <a:pt x="0" y="0"/>
                </a:moveTo>
                <a:lnTo>
                  <a:pt x="920250" y="0"/>
                </a:lnTo>
                <a:lnTo>
                  <a:pt x="942736" y="647333"/>
                </a:lnTo>
                <a:cubicBezTo>
                  <a:pt x="583521" y="842205"/>
                  <a:pt x="306750" y="654828"/>
                  <a:pt x="0" y="72228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65"/>
          <p:cNvSpPr/>
          <p:nvPr/>
        </p:nvSpPr>
        <p:spPr>
          <a:xfrm>
            <a:off x="883800" y="2227680"/>
            <a:ext cx="941760" cy="738000"/>
          </a:xfrm>
          <a:custGeom>
            <a:avLst/>
            <a:gdLst/>
            <a:ahLst/>
            <a:cxnLst/>
            <a:rect l="l" t="t" r="r" b="b"/>
            <a:pathLst>
              <a:path w="942736" h="738924">
                <a:moveTo>
                  <a:pt x="0" y="0"/>
                </a:moveTo>
                <a:lnTo>
                  <a:pt x="920250" y="0"/>
                </a:lnTo>
                <a:lnTo>
                  <a:pt x="942736" y="647333"/>
                </a:lnTo>
                <a:cubicBezTo>
                  <a:pt x="583521" y="842205"/>
                  <a:pt x="306750" y="654828"/>
                  <a:pt x="0" y="72228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66"/>
          <p:cNvSpPr/>
          <p:nvPr/>
        </p:nvSpPr>
        <p:spPr>
          <a:xfrm rot="16200000" flipV="1">
            <a:off x="972000" y="4098240"/>
            <a:ext cx="638280" cy="4680"/>
          </a:xfrm>
          <a:prstGeom prst="bentConnector3">
            <a:avLst>
              <a:gd name="adj1" fmla="val 50000"/>
            </a:avLst>
          </a:prstGeom>
          <a:noFill/>
          <a:ln w="15840">
            <a:solidFill>
              <a:srgbClr val="4A7EBB"/>
            </a:solidFill>
            <a:prstDash val="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67"/>
          <p:cNvSpPr/>
          <p:nvPr/>
        </p:nvSpPr>
        <p:spPr>
          <a:xfrm>
            <a:off x="1534320" y="3012480"/>
            <a:ext cx="941760" cy="738000"/>
          </a:xfrm>
          <a:custGeom>
            <a:avLst/>
            <a:gdLst/>
            <a:ahLst/>
            <a:cxnLst/>
            <a:rect l="l" t="t" r="r" b="b"/>
            <a:pathLst>
              <a:path w="942736" h="738924">
                <a:moveTo>
                  <a:pt x="0" y="0"/>
                </a:moveTo>
                <a:lnTo>
                  <a:pt x="920250" y="0"/>
                </a:lnTo>
                <a:lnTo>
                  <a:pt x="942736" y="647333"/>
                </a:lnTo>
                <a:cubicBezTo>
                  <a:pt x="583521" y="842205"/>
                  <a:pt x="306750" y="654828"/>
                  <a:pt x="0" y="72228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68"/>
          <p:cNvSpPr/>
          <p:nvPr/>
        </p:nvSpPr>
        <p:spPr>
          <a:xfrm>
            <a:off x="1492200" y="2542680"/>
            <a:ext cx="941760" cy="738000"/>
          </a:xfrm>
          <a:custGeom>
            <a:avLst/>
            <a:gdLst/>
            <a:ahLst/>
            <a:cxnLst/>
            <a:rect l="l" t="t" r="r" b="b"/>
            <a:pathLst>
              <a:path w="942736" h="738924">
                <a:moveTo>
                  <a:pt x="0" y="0"/>
                </a:moveTo>
                <a:lnTo>
                  <a:pt x="920250" y="0"/>
                </a:lnTo>
                <a:lnTo>
                  <a:pt x="942736" y="647333"/>
                </a:lnTo>
                <a:cubicBezTo>
                  <a:pt x="583521" y="842205"/>
                  <a:pt x="306750" y="654828"/>
                  <a:pt x="0" y="72228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5" name="Group 69"/>
          <p:cNvGrpSpPr/>
          <p:nvPr/>
        </p:nvGrpSpPr>
        <p:grpSpPr>
          <a:xfrm>
            <a:off x="1020240" y="705240"/>
            <a:ext cx="1027080" cy="988200"/>
            <a:chOff x="1020240" y="705240"/>
            <a:chExt cx="1027080" cy="988200"/>
          </a:xfrm>
        </p:grpSpPr>
        <p:grpSp>
          <p:nvGrpSpPr>
            <p:cNvPr id="296" name="Group 70"/>
            <p:cNvGrpSpPr/>
            <p:nvPr/>
          </p:nvGrpSpPr>
          <p:grpSpPr>
            <a:xfrm>
              <a:off x="1020240" y="737640"/>
              <a:ext cx="1027080" cy="955800"/>
              <a:chOff x="1020240" y="737640"/>
              <a:chExt cx="1027080" cy="955800"/>
            </a:xfrm>
          </p:grpSpPr>
          <p:sp>
            <p:nvSpPr>
              <p:cNvPr id="297" name="CustomShape 71"/>
              <p:cNvSpPr/>
              <p:nvPr/>
            </p:nvSpPr>
            <p:spPr>
              <a:xfrm>
                <a:off x="1020240" y="737640"/>
                <a:ext cx="1027080" cy="925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>
                    <a:lumMod val="50000"/>
                  </a:schemeClr>
                </a:solidFill>
                <a:prstDash val="dash"/>
                <a:round/>
              </a:ln>
              <a:effectLst>
                <a:outerShdw blurRad="50800" dist="38160" dir="5400000" algn="t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8" name="CustomShape 72"/>
              <p:cNvSpPr/>
              <p:nvPr/>
            </p:nvSpPr>
            <p:spPr>
              <a:xfrm>
                <a:off x="1137600" y="1299240"/>
                <a:ext cx="861480" cy="394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항로표지 기본</a:t>
                </a:r>
                <a:endParaRPr lang="en-US" sz="1000" b="0" strike="noStrike" spc="-1">
                  <a:latin typeface="굴림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제어 &amp; 운영</a:t>
                </a:r>
                <a:endParaRPr lang="en-US" sz="1000" b="0" strike="noStrike" spc="-1">
                  <a:latin typeface="굴림"/>
                </a:endParaRPr>
              </a:p>
            </p:txBody>
          </p:sp>
        </p:grpSp>
        <p:pic>
          <p:nvPicPr>
            <p:cNvPr id="299" name="그림 176"/>
            <p:cNvPicPr/>
            <p:nvPr/>
          </p:nvPicPr>
          <p:blipFill>
            <a:blip r:embed="rId17"/>
            <a:stretch/>
          </p:blipFill>
          <p:spPr>
            <a:xfrm>
              <a:off x="1257480" y="705240"/>
              <a:ext cx="596160" cy="673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0" name="CustomShape 73"/>
          <p:cNvSpPr/>
          <p:nvPr/>
        </p:nvSpPr>
        <p:spPr>
          <a:xfrm rot="5400000">
            <a:off x="1113120" y="1978200"/>
            <a:ext cx="839880" cy="28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1" name="Group 74"/>
          <p:cNvGrpSpPr/>
          <p:nvPr/>
        </p:nvGrpSpPr>
        <p:grpSpPr>
          <a:xfrm>
            <a:off x="6217920" y="715320"/>
            <a:ext cx="2761560" cy="1265040"/>
            <a:chOff x="6217920" y="715320"/>
            <a:chExt cx="2761560" cy="1265040"/>
          </a:xfrm>
        </p:grpSpPr>
        <p:sp>
          <p:nvSpPr>
            <p:cNvPr id="302" name="CustomShape 75"/>
            <p:cNvSpPr/>
            <p:nvPr/>
          </p:nvSpPr>
          <p:spPr>
            <a:xfrm>
              <a:off x="6217920" y="1016280"/>
              <a:ext cx="2761560" cy="964080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전원 공급 장치 설계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해상 커버리지 확장 기술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지상국-항로표지 연동성 제공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자율운항선박통신 고려</a:t>
              </a:r>
              <a:endParaRPr lang="en-US" sz="1000" b="0" strike="noStrike" spc="-1">
                <a:latin typeface="굴림"/>
              </a:endParaRPr>
            </a:p>
          </p:txBody>
        </p:sp>
        <p:sp>
          <p:nvSpPr>
            <p:cNvPr id="303" name="CustomShape 76"/>
            <p:cNvSpPr/>
            <p:nvPr/>
          </p:nvSpPr>
          <p:spPr>
            <a:xfrm>
              <a:off x="6217920" y="715320"/>
              <a:ext cx="2761560" cy="308520"/>
            </a:xfrm>
            <a:prstGeom prst="rect">
              <a:avLst/>
            </a:prstGeom>
            <a:gradFill rotWithShape="0">
              <a:gsLst>
                <a:gs pos="0">
                  <a:srgbClr val="31859C"/>
                </a:gs>
                <a:gs pos="100000">
                  <a:srgbClr val="4F81BD"/>
                </a:gs>
              </a:gsLst>
              <a:lin ang="2700000"/>
            </a:gra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en-US" sz="1200" b="1" strike="noStrike" spc="-1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통신 장치 설계(HW/SW)</a:t>
              </a:r>
              <a:endParaRPr lang="en-US" sz="1200" b="0" strike="noStrike" spc="-1">
                <a:latin typeface="굴림"/>
              </a:endParaRPr>
            </a:p>
          </p:txBody>
        </p:sp>
      </p:grpSp>
      <p:grpSp>
        <p:nvGrpSpPr>
          <p:cNvPr id="304" name="Group 77"/>
          <p:cNvGrpSpPr/>
          <p:nvPr/>
        </p:nvGrpSpPr>
        <p:grpSpPr>
          <a:xfrm>
            <a:off x="6217920" y="2028960"/>
            <a:ext cx="2761560" cy="1083960"/>
            <a:chOff x="6217920" y="2028960"/>
            <a:chExt cx="2761560" cy="1083960"/>
          </a:xfrm>
        </p:grpSpPr>
        <p:sp>
          <p:nvSpPr>
            <p:cNvPr id="305" name="CustomShape 78"/>
            <p:cNvSpPr/>
            <p:nvPr/>
          </p:nvSpPr>
          <p:spPr>
            <a:xfrm>
              <a:off x="6217920" y="2325240"/>
              <a:ext cx="2761560" cy="787680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센서,통신,전원 장치 통합제어 기술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다중 센서용 데이터 처리 기술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착탈식 통신 모듈 인터페이스 기술</a:t>
              </a:r>
              <a:endParaRPr lang="en-US" sz="1000" b="0" strike="noStrike" spc="-1">
                <a:latin typeface="굴림"/>
              </a:endParaRPr>
            </a:p>
          </p:txBody>
        </p:sp>
        <p:sp>
          <p:nvSpPr>
            <p:cNvPr id="306" name="CustomShape 79"/>
            <p:cNvSpPr/>
            <p:nvPr/>
          </p:nvSpPr>
          <p:spPr>
            <a:xfrm>
              <a:off x="6217920" y="2028960"/>
              <a:ext cx="2761560" cy="308520"/>
            </a:xfrm>
            <a:prstGeom prst="rect">
              <a:avLst/>
            </a:prstGeom>
            <a:gradFill rotWithShape="0">
              <a:gsLst>
                <a:gs pos="0">
                  <a:srgbClr val="31859C"/>
                </a:gs>
                <a:gs pos="100000">
                  <a:srgbClr val="4F81BD"/>
                </a:gs>
              </a:gsLst>
              <a:lin ang="2700000"/>
            </a:gra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en-US" sz="1200" b="1" strike="noStrike" spc="-1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통합 플랫폼 설계 기술 (HW/SW)</a:t>
              </a:r>
              <a:endParaRPr lang="en-US" sz="1200" b="0" strike="noStrike" spc="-1">
                <a:latin typeface="굴림"/>
              </a:endParaRPr>
            </a:p>
          </p:txBody>
        </p:sp>
      </p:grpSp>
      <p:grpSp>
        <p:nvGrpSpPr>
          <p:cNvPr id="307" name="Group 80"/>
          <p:cNvGrpSpPr/>
          <p:nvPr/>
        </p:nvGrpSpPr>
        <p:grpSpPr>
          <a:xfrm>
            <a:off x="6217920" y="3161520"/>
            <a:ext cx="2761560" cy="1265040"/>
            <a:chOff x="6217920" y="3161520"/>
            <a:chExt cx="2761560" cy="1265040"/>
          </a:xfrm>
        </p:grpSpPr>
        <p:sp>
          <p:nvSpPr>
            <p:cNvPr id="308" name="CustomShape 81"/>
            <p:cNvSpPr/>
            <p:nvPr/>
          </p:nvSpPr>
          <p:spPr>
            <a:xfrm>
              <a:off x="6217920" y="3462480"/>
              <a:ext cx="2754000" cy="964080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주요 기능 고장 진단 기술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항로표지 고장, 교체 및 효율적 관리를 위한 기술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유지보수 지원 기술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항로표지 정보 협력 시스템 (지상국)과 데이터 연동</a:t>
              </a:r>
              <a:endParaRPr lang="en-US" sz="1000" b="0" strike="noStrike" spc="-1">
                <a:latin typeface="굴림"/>
              </a:endParaRPr>
            </a:p>
          </p:txBody>
        </p:sp>
        <p:sp>
          <p:nvSpPr>
            <p:cNvPr id="309" name="CustomShape 82"/>
            <p:cNvSpPr/>
            <p:nvPr/>
          </p:nvSpPr>
          <p:spPr>
            <a:xfrm>
              <a:off x="6217920" y="3161520"/>
              <a:ext cx="2761560" cy="308520"/>
            </a:xfrm>
            <a:prstGeom prst="rect">
              <a:avLst/>
            </a:prstGeom>
            <a:gradFill rotWithShape="0">
              <a:gsLst>
                <a:gs pos="0">
                  <a:srgbClr val="31859C"/>
                </a:gs>
                <a:gs pos="100000">
                  <a:srgbClr val="4F81BD"/>
                </a:gs>
              </a:gsLst>
              <a:lin ang="2700000"/>
            </a:gra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en-US" sz="1200" b="1" strike="noStrike" spc="-1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유지 관리 기술 항목 (SW)</a:t>
              </a:r>
              <a:endParaRPr lang="en-US" sz="1200" b="0" strike="noStrike" spc="-1">
                <a:latin typeface="굴림"/>
              </a:endParaRPr>
            </a:p>
          </p:txBody>
        </p:sp>
      </p:grpSp>
      <p:grpSp>
        <p:nvGrpSpPr>
          <p:cNvPr id="310" name="Group 83"/>
          <p:cNvGrpSpPr/>
          <p:nvPr/>
        </p:nvGrpSpPr>
        <p:grpSpPr>
          <a:xfrm>
            <a:off x="6217920" y="4475160"/>
            <a:ext cx="2761560" cy="1083960"/>
            <a:chOff x="6217920" y="4475160"/>
            <a:chExt cx="2761560" cy="1083960"/>
          </a:xfrm>
        </p:grpSpPr>
        <p:sp>
          <p:nvSpPr>
            <p:cNvPr id="311" name="CustomShape 84"/>
            <p:cNvSpPr/>
            <p:nvPr/>
          </p:nvSpPr>
          <p:spPr>
            <a:xfrm>
              <a:off x="6217920" y="4771440"/>
              <a:ext cx="2761560" cy="787680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스마트항로표지 전용 밧데리 풀캐키지 개발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다중에너지입력 및 에너지 저전력 매니지먼트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비상전력,  베터리 수면 연장 &amp; 백업 기술</a:t>
              </a:r>
              <a:endParaRPr lang="en-US" sz="1000" b="0" strike="noStrike" spc="-1">
                <a:latin typeface="굴림"/>
              </a:endParaRPr>
            </a:p>
          </p:txBody>
        </p:sp>
        <p:sp>
          <p:nvSpPr>
            <p:cNvPr id="312" name="CustomShape 85"/>
            <p:cNvSpPr/>
            <p:nvPr/>
          </p:nvSpPr>
          <p:spPr>
            <a:xfrm>
              <a:off x="6217920" y="4475160"/>
              <a:ext cx="2761560" cy="308520"/>
            </a:xfrm>
            <a:prstGeom prst="rect">
              <a:avLst/>
            </a:prstGeom>
            <a:gradFill rotWithShape="0">
              <a:gsLst>
                <a:gs pos="0">
                  <a:srgbClr val="31859C"/>
                </a:gs>
                <a:gs pos="100000">
                  <a:srgbClr val="4F81BD"/>
                </a:gs>
              </a:gsLst>
              <a:lin ang="2700000"/>
            </a:gra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en-US" sz="1200" b="1" strike="noStrike" spc="-1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전원공급장치(HW/SW)</a:t>
              </a:r>
              <a:endParaRPr lang="en-US" sz="1200" b="0" strike="noStrike" spc="-1">
                <a:latin typeface="굴림"/>
              </a:endParaRPr>
            </a:p>
          </p:txBody>
        </p:sp>
      </p:grpSp>
      <p:grpSp>
        <p:nvGrpSpPr>
          <p:cNvPr id="313" name="Group 86"/>
          <p:cNvGrpSpPr/>
          <p:nvPr/>
        </p:nvGrpSpPr>
        <p:grpSpPr>
          <a:xfrm>
            <a:off x="6217920" y="5607720"/>
            <a:ext cx="2761560" cy="928440"/>
            <a:chOff x="6217920" y="5607720"/>
            <a:chExt cx="2761560" cy="928440"/>
          </a:xfrm>
        </p:grpSpPr>
        <p:sp>
          <p:nvSpPr>
            <p:cNvPr id="314" name="CustomShape 87"/>
            <p:cNvSpPr/>
            <p:nvPr/>
          </p:nvSpPr>
          <p:spPr>
            <a:xfrm>
              <a:off x="6217920" y="5904000"/>
              <a:ext cx="2761560" cy="632160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재난 및 해사 안전 서비스</a:t>
              </a:r>
              <a:endParaRPr lang="en-US" sz="1000" b="0" strike="noStrike" spc="-1">
                <a:latin typeface="굴림"/>
              </a:endParaRPr>
            </a:p>
            <a:p>
              <a:pPr marL="87480" indent="-86400">
                <a:lnSpc>
                  <a:spcPct val="150000"/>
                </a:lnSpc>
                <a:buClr>
                  <a:srgbClr val="000000"/>
                </a:buClr>
                <a:buFont typeface="나눔스퀘어_ac Bold"/>
                <a:buChar char="-"/>
              </a:pPr>
              <a:r>
                <a:rPr lang="en-US" sz="10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(2과제 ) 신서비스 연계</a:t>
              </a:r>
              <a:endParaRPr lang="en-US" sz="1000" b="0" strike="noStrike" spc="-1">
                <a:latin typeface="굴림"/>
              </a:endParaRPr>
            </a:p>
          </p:txBody>
        </p:sp>
        <p:sp>
          <p:nvSpPr>
            <p:cNvPr id="315" name="CustomShape 88"/>
            <p:cNvSpPr/>
            <p:nvPr/>
          </p:nvSpPr>
          <p:spPr>
            <a:xfrm>
              <a:off x="6217920" y="5607720"/>
              <a:ext cx="2761560" cy="308520"/>
            </a:xfrm>
            <a:prstGeom prst="rect">
              <a:avLst/>
            </a:prstGeom>
            <a:gradFill rotWithShape="0">
              <a:gsLst>
                <a:gs pos="0">
                  <a:srgbClr val="31859C"/>
                </a:gs>
                <a:gs pos="100000">
                  <a:srgbClr val="4F81BD"/>
                </a:gs>
              </a:gsLst>
              <a:lin ang="2700000"/>
            </a:gra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en-US" sz="1200" b="1" strike="noStrike" spc="-1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신 서비스 기술 (HW, SW)</a:t>
              </a:r>
              <a:endParaRPr lang="en-US" sz="1200" b="0" strike="noStrike" spc="-1">
                <a:latin typeface="굴림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주 </a:t>
            </a:r>
            <a:r>
              <a:rPr lang="en-US" altLang="ko-KR" dirty="0"/>
              <a:t>/ </a:t>
            </a:r>
            <a:r>
              <a:rPr lang="ko-KR" altLang="en-US" dirty="0"/>
              <a:t>예비기능을 통합한 이중 </a:t>
            </a:r>
            <a:r>
              <a:rPr lang="en-US" altLang="ko-KR" dirty="0"/>
              <a:t>LED </a:t>
            </a:r>
            <a:r>
              <a:rPr lang="ko-KR" altLang="en-US" dirty="0" err="1"/>
              <a:t>등명기</a:t>
            </a:r>
            <a:r>
              <a:rPr lang="en-US" altLang="ko-KR" dirty="0"/>
              <a:t>[1]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DA851-87A6-44D3-890F-797377BD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45" y="1709940"/>
            <a:ext cx="3235569" cy="23435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B64DC6-8F82-4BB1-9C31-03C3FCB5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04" y="1709940"/>
            <a:ext cx="3017830" cy="26057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6A39D2-F684-460E-80B9-03C5FF496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45" y="4053459"/>
            <a:ext cx="2657846" cy="26292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BC7882-6DA4-402E-B74F-205E88AAE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280" y="4367828"/>
            <a:ext cx="272207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11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이중 </a:t>
            </a:r>
            <a:r>
              <a:rPr lang="en-US" altLang="ko-KR" dirty="0"/>
              <a:t>LED </a:t>
            </a:r>
            <a:r>
              <a:rPr lang="ko-KR" altLang="en-US" dirty="0" err="1"/>
              <a:t>등명기의</a:t>
            </a:r>
            <a:r>
              <a:rPr lang="ko-KR" altLang="en-US" dirty="0"/>
              <a:t> 휴대용 모니터링 시스템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http://oak.go.kr/central/journallist/journaldetail.do?article_seq=14124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http://oak.go.kr/central/journallist/journaldetail.do?article_seq=13551</a:t>
            </a: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57A801-3677-4FD7-B348-8A0DA9B0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12" y="2594206"/>
            <a:ext cx="3319188" cy="25366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8F60D3-EE60-4835-8982-25A87BFC53DA}"/>
              </a:ext>
            </a:extLst>
          </p:cNvPr>
          <p:cNvSpPr txBox="1"/>
          <p:nvPr/>
        </p:nvSpPr>
        <p:spPr>
          <a:xfrm>
            <a:off x="529560" y="5366078"/>
            <a:ext cx="7919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Tx/>
              <a:buChar char="-"/>
            </a:pPr>
            <a:r>
              <a:rPr lang="en-US" altLang="ko-KR" sz="1200" dirty="0"/>
              <a:t>NMEA0183 </a:t>
            </a:r>
            <a:r>
              <a:rPr lang="ko-KR" altLang="en-US" sz="1200" dirty="0" err="1"/>
              <a:t>등명기</a:t>
            </a:r>
            <a:r>
              <a:rPr lang="ko-KR" altLang="en-US" sz="1200" dirty="0"/>
              <a:t> 프로토콜 </a:t>
            </a:r>
            <a:r>
              <a:rPr lang="en-US" altLang="ko-KR" sz="1200" dirty="0"/>
              <a:t>:  </a:t>
            </a:r>
            <a:r>
              <a:rPr lang="ko-KR" altLang="en-US" sz="1200" dirty="0"/>
              <a:t>선박 전자장비 인터페이스 표준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1FD9F4-0C1E-4635-B3AD-DED5F9A3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892" y="5643077"/>
            <a:ext cx="3796255" cy="797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1FC5C-8404-47C3-B339-085A74761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999" y="2594206"/>
            <a:ext cx="2872728" cy="253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23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참고사이트</a:t>
            </a:r>
            <a:endParaRPr lang="en-US" altLang="ko-KR" sz="1200" dirty="0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5BE400-B36C-4D6A-B6B3-C74E75B04D86}"/>
              </a:ext>
            </a:extLst>
          </p:cNvPr>
          <p:cNvSpPr/>
          <p:nvPr/>
        </p:nvSpPr>
        <p:spPr>
          <a:xfrm>
            <a:off x="611560" y="1634494"/>
            <a:ext cx="8491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Raleway"/>
              </a:rPr>
              <a:t>Outlier Detection </a:t>
            </a:r>
            <a:r>
              <a:rPr lang="en-US" altLang="ko-KR" dirty="0" err="1">
                <a:solidFill>
                  <a:srgbClr val="333333"/>
                </a:solidFill>
                <a:latin typeface="Raleway"/>
              </a:rPr>
              <a:t>DataSets</a:t>
            </a:r>
            <a:r>
              <a:rPr lang="en-US" altLang="ko-KR" dirty="0">
                <a:solidFill>
                  <a:srgbClr val="333333"/>
                </a:solidFill>
                <a:latin typeface="Raleway"/>
              </a:rPr>
              <a:t> (ODDS)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Raleway"/>
              </a:rPr>
              <a:t> - Outlier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aleway"/>
              </a:rPr>
              <a:t>데이터 셋</a:t>
            </a:r>
            <a:r>
              <a:rPr lang="en-US" altLang="ko-KR" dirty="0">
                <a:solidFill>
                  <a:srgbClr val="333333"/>
                </a:solidFill>
                <a:latin typeface="Raleway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Raleway"/>
              </a:rPr>
              <a:t>집합 </a:t>
            </a:r>
            <a:r>
              <a:rPr lang="en-US" altLang="ko-KR" dirty="0">
                <a:solidFill>
                  <a:srgbClr val="333333"/>
                </a:solidFill>
                <a:latin typeface="Raleway"/>
              </a:rPr>
              <a:t>: </a:t>
            </a:r>
            <a:r>
              <a:rPr lang="ko-KR" altLang="en-US" dirty="0">
                <a:solidFill>
                  <a:srgbClr val="333333"/>
                </a:solidFill>
                <a:latin typeface="Raleway"/>
              </a:rPr>
              <a:t>다양한 데이터 셋을 이용해 고장진단을 수행할 수 있음</a:t>
            </a:r>
            <a:endParaRPr lang="en-US" altLang="ko-KR" dirty="0">
              <a:solidFill>
                <a:srgbClr val="333333"/>
              </a:solidFill>
              <a:latin typeface="Raleway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Raleway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Raleway"/>
              </a:rPr>
              <a:t>- http://odds.cs.stonybrook.edu/#table1</a:t>
            </a:r>
            <a:endParaRPr lang="en-US" altLang="ko-KR" b="0" i="0" dirty="0">
              <a:solidFill>
                <a:srgbClr val="333333"/>
              </a:solidFill>
              <a:effectLst/>
              <a:latin typeface="Raleway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96A65-0887-4ED5-BCAD-3A092591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98" y="2950443"/>
            <a:ext cx="4215126" cy="28870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C69027-84D9-4AF3-BC9C-BF7BD7E9B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877" y="2950442"/>
            <a:ext cx="3810000" cy="2887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4570F6-893C-4593-BE0D-0BF0A1B1E7A1}"/>
              </a:ext>
            </a:extLst>
          </p:cNvPr>
          <p:cNvSpPr txBox="1"/>
          <p:nvPr/>
        </p:nvSpPr>
        <p:spPr>
          <a:xfrm>
            <a:off x="4824254" y="861307"/>
            <a:ext cx="4155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solidFill>
                  <a:srgbClr val="FF0000"/>
                </a:solidFill>
              </a:rPr>
              <a:t>공공 데이터 셋을 이용한 고장진단 인공지능 모델 검증</a:t>
            </a:r>
          </a:p>
        </p:txBody>
      </p:sp>
    </p:spTree>
    <p:extLst>
      <p:ext uri="{BB962C8B-B14F-4D97-AF65-F5344CB8AC3E}">
        <p14:creationId xmlns:p14="http://schemas.microsoft.com/office/powerpoint/2010/main" val="4083682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참고사이트</a:t>
            </a:r>
            <a:endParaRPr lang="en-US" altLang="ko-KR" sz="1200" dirty="0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5BE400-B36C-4D6A-B6B3-C74E75B04D86}"/>
              </a:ext>
            </a:extLst>
          </p:cNvPr>
          <p:cNvSpPr/>
          <p:nvPr/>
        </p:nvSpPr>
        <p:spPr>
          <a:xfrm>
            <a:off x="611560" y="1634494"/>
            <a:ext cx="8491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Raleway"/>
              </a:rPr>
              <a:t>Outlier Detection </a:t>
            </a:r>
            <a:r>
              <a:rPr lang="en-US" altLang="ko-KR" dirty="0" err="1">
                <a:solidFill>
                  <a:srgbClr val="333333"/>
                </a:solidFill>
                <a:latin typeface="Raleway"/>
              </a:rPr>
              <a:t>DataSets</a:t>
            </a:r>
            <a:r>
              <a:rPr lang="en-US" altLang="ko-KR" dirty="0">
                <a:solidFill>
                  <a:srgbClr val="333333"/>
                </a:solidFill>
                <a:latin typeface="Raleway"/>
              </a:rPr>
              <a:t> (ODDS)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Raleway"/>
              </a:rPr>
              <a:t> - Outlier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aleway"/>
              </a:rPr>
              <a:t>샘플 데이터 셋 제공</a:t>
            </a:r>
            <a:endParaRPr lang="en-US" altLang="ko-KR" b="0" i="0" dirty="0">
              <a:solidFill>
                <a:srgbClr val="333333"/>
              </a:solidFill>
              <a:effectLst/>
              <a:latin typeface="Raleway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Raleway"/>
              </a:rPr>
              <a:t> - https://github.com/numenta/NAB/tree/master/data</a:t>
            </a:r>
            <a:endParaRPr lang="en-US" altLang="ko-KR" b="0" i="0" dirty="0">
              <a:solidFill>
                <a:srgbClr val="333333"/>
              </a:solidFill>
              <a:effectLst/>
              <a:latin typeface="Raleway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E9551-E448-43E9-9C0E-C73E188F7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71"/>
          <a:stretch/>
        </p:blipFill>
        <p:spPr>
          <a:xfrm>
            <a:off x="529560" y="2686034"/>
            <a:ext cx="4306209" cy="21204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2B8C3D-91CD-4FE8-BD05-6B6403A46EA1}"/>
              </a:ext>
            </a:extLst>
          </p:cNvPr>
          <p:cNvSpPr/>
          <p:nvPr/>
        </p:nvSpPr>
        <p:spPr>
          <a:xfrm>
            <a:off x="726832" y="5158511"/>
            <a:ext cx="783101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4292F"/>
                </a:solidFill>
                <a:latin typeface="-apple-system"/>
              </a:rPr>
              <a:t>Artificial data</a:t>
            </a:r>
          </a:p>
          <a:p>
            <a:endParaRPr lang="en-US" altLang="ko-KR" sz="1000" b="1" dirty="0">
              <a:solidFill>
                <a:srgbClr val="24292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4292F"/>
                </a:solidFill>
                <a:latin typeface="-apple-system"/>
              </a:rPr>
              <a:t>artificialNoAnomaly</a:t>
            </a:r>
            <a:r>
              <a:rPr lang="en-US" altLang="ko-KR" dirty="0">
                <a:solidFill>
                  <a:srgbClr val="24292F"/>
                </a:solidFill>
                <a:latin typeface="-apple-system"/>
              </a:rPr>
              <a:t>/ Artificially-generated data without any anomalies.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24292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4292F"/>
                </a:solidFill>
                <a:latin typeface="-apple-system"/>
              </a:rPr>
              <a:t>artificialWithAnomaly</a:t>
            </a:r>
            <a:r>
              <a:rPr lang="en-US" altLang="ko-KR" dirty="0">
                <a:solidFill>
                  <a:srgbClr val="24292F"/>
                </a:solidFill>
                <a:latin typeface="-apple-system"/>
              </a:rPr>
              <a:t>/ Artificially-generated data with varying types of anomalies.</a:t>
            </a:r>
            <a:endParaRPr lang="en-US" altLang="ko-KR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C8C792-B797-461B-8D6C-BEAA1C38C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221" y="2650862"/>
            <a:ext cx="4071749" cy="2120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F334D2-402F-4B5A-80AC-A8529E2A4645}"/>
              </a:ext>
            </a:extLst>
          </p:cNvPr>
          <p:cNvSpPr txBox="1"/>
          <p:nvPr/>
        </p:nvSpPr>
        <p:spPr>
          <a:xfrm>
            <a:off x="4824254" y="861307"/>
            <a:ext cx="4155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solidFill>
                  <a:srgbClr val="FF0000"/>
                </a:solidFill>
              </a:rPr>
              <a:t>공공 데이터 셋을 이용한 고장진단 인공지능 모델 검증</a:t>
            </a:r>
          </a:p>
        </p:txBody>
      </p:sp>
    </p:spTree>
    <p:extLst>
      <p:ext uri="{BB962C8B-B14F-4D97-AF65-F5344CB8AC3E}">
        <p14:creationId xmlns:p14="http://schemas.microsoft.com/office/powerpoint/2010/main" val="2008522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611560" y="764704"/>
            <a:ext cx="82809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지능형 고장진단 연구내용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참고사이트</a:t>
            </a:r>
            <a:endParaRPr lang="en-US" altLang="ko-KR" sz="1200" dirty="0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490ECFA-132A-41FC-A539-73A2F58ADE86}"/>
              </a:ext>
            </a:extLst>
          </p:cNvPr>
          <p:cNvSpPr/>
          <p:nvPr/>
        </p:nvSpPr>
        <p:spPr>
          <a:xfrm>
            <a:off x="529560" y="307080"/>
            <a:ext cx="86144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통합 플랫폼의 안정적 운영을 위한 지능형 </a:t>
            </a:r>
            <a:r>
              <a:rPr lang="ko-KR" altLang="en-US" sz="22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고장진단</a:t>
            </a:r>
            <a:r>
              <a:rPr lang="ko-KR" altLang="en-US" sz="22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기술 개발</a:t>
            </a:r>
            <a:endParaRPr lang="en-US" sz="2200" b="0" strike="noStrike" spc="-1" dirty="0">
              <a:latin typeface="굴림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5BE400-B36C-4D6A-B6B3-C74E75B04D86}"/>
              </a:ext>
            </a:extLst>
          </p:cNvPr>
          <p:cNvSpPr/>
          <p:nvPr/>
        </p:nvSpPr>
        <p:spPr>
          <a:xfrm>
            <a:off x="611560" y="1634494"/>
            <a:ext cx="8491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Raleway"/>
              </a:rPr>
              <a:t>Outlier Detection </a:t>
            </a:r>
            <a:r>
              <a:rPr lang="en-US" altLang="ko-KR" dirty="0" err="1">
                <a:solidFill>
                  <a:srgbClr val="333333"/>
                </a:solidFill>
                <a:latin typeface="Raleway"/>
              </a:rPr>
              <a:t>DataSets</a:t>
            </a:r>
            <a:r>
              <a:rPr lang="en-US" altLang="ko-KR" dirty="0">
                <a:solidFill>
                  <a:srgbClr val="333333"/>
                </a:solidFill>
                <a:latin typeface="Raleway"/>
              </a:rPr>
              <a:t> (ODDS)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Raleway"/>
              </a:rPr>
              <a:t> -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aleway"/>
              </a:rPr>
              <a:t>고장진단을 위한 데이터 셋 제공</a:t>
            </a:r>
            <a:endParaRPr lang="en-US" altLang="ko-KR" b="0" i="0" dirty="0">
              <a:solidFill>
                <a:srgbClr val="333333"/>
              </a:solidFill>
              <a:effectLst/>
              <a:latin typeface="Raleway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Raleway"/>
              </a:rPr>
              <a:t> - https://github.com/ZhaoZhibin/DL-based-Intelligent-Diagnosis-Benchmark</a:t>
            </a:r>
            <a:endParaRPr lang="en-US" altLang="ko-KR" b="0" i="0" dirty="0">
              <a:solidFill>
                <a:srgbClr val="333333"/>
              </a:solidFill>
              <a:effectLst/>
              <a:latin typeface="Ralewa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334D2-402F-4B5A-80AC-A8529E2A4645}"/>
              </a:ext>
            </a:extLst>
          </p:cNvPr>
          <p:cNvSpPr txBox="1"/>
          <p:nvPr/>
        </p:nvSpPr>
        <p:spPr>
          <a:xfrm>
            <a:off x="4824254" y="861307"/>
            <a:ext cx="4155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solidFill>
                  <a:srgbClr val="FF0000"/>
                </a:solidFill>
              </a:rPr>
              <a:t>공공 데이터 셋을 이용한 고장진단 인공지능 모델 검증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7902E7-A0DE-4B4F-9418-442BB7611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75" y="2592908"/>
            <a:ext cx="7303713" cy="33257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B63D79-49EC-49AA-92C6-8479656E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482" y="3932922"/>
            <a:ext cx="312463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7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연차별</a:t>
            </a:r>
            <a:r>
              <a:rPr lang="ko-KR" altLang="en-US" dirty="0"/>
              <a:t> 개발 항목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3FDB572D-F73B-4BB1-A562-DB5E5A3B5C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68059" y="5782196"/>
            <a:ext cx="5529403" cy="871622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54250" lvl="1" indent="0" fontAlgn="ctr">
              <a:buNone/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457B98-1CE9-4437-90B4-583843709E71}"/>
              </a:ext>
            </a:extLst>
          </p:cNvPr>
          <p:cNvGrpSpPr/>
          <p:nvPr/>
        </p:nvGrpSpPr>
        <p:grpSpPr>
          <a:xfrm>
            <a:off x="288172" y="832390"/>
            <a:ext cx="8604308" cy="4522947"/>
            <a:chOff x="288172" y="832390"/>
            <a:chExt cx="8604308" cy="4522947"/>
          </a:xfrm>
        </p:grpSpPr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C5078023-C1F9-4839-95A1-DD89C3EF2F85}"/>
                </a:ext>
              </a:extLst>
            </p:cNvPr>
            <p:cNvGrpSpPr/>
            <p:nvPr/>
          </p:nvGrpSpPr>
          <p:grpSpPr>
            <a:xfrm>
              <a:off x="1625847" y="832390"/>
              <a:ext cx="7266633" cy="286960"/>
              <a:chOff x="2526730" y="814170"/>
              <a:chExt cx="5816313" cy="286960"/>
            </a:xfrm>
          </p:grpSpPr>
          <p:grpSp>
            <p:nvGrpSpPr>
              <p:cNvPr id="435" name="그룹 434">
                <a:extLst>
                  <a:ext uri="{FF2B5EF4-FFF2-40B4-BE49-F238E27FC236}">
                    <a16:creationId xmlns:a16="http://schemas.microsoft.com/office/drawing/2014/main" id="{20736B21-C092-4782-A666-95728403287A}"/>
                  </a:ext>
                </a:extLst>
              </p:cNvPr>
              <p:cNvGrpSpPr/>
              <p:nvPr/>
            </p:nvGrpSpPr>
            <p:grpSpPr>
              <a:xfrm>
                <a:off x="7065233" y="814170"/>
                <a:ext cx="1277810" cy="286960"/>
                <a:chOff x="2526730" y="814170"/>
                <a:chExt cx="1277810" cy="286960"/>
              </a:xfrm>
            </p:grpSpPr>
            <p:sp>
              <p:nvSpPr>
                <p:cNvPr id="436" name="오각형 3">
                  <a:extLst>
                    <a:ext uri="{FF2B5EF4-FFF2-40B4-BE49-F238E27FC236}">
                      <a16:creationId xmlns:a16="http://schemas.microsoft.com/office/drawing/2014/main" id="{BE1AF81F-4256-4751-9FAA-12EDB06DB8C4}"/>
                    </a:ext>
                  </a:extLst>
                </p:cNvPr>
                <p:cNvSpPr/>
                <p:nvPr/>
              </p:nvSpPr>
              <p:spPr>
                <a:xfrm>
                  <a:off x="2529871" y="814170"/>
                  <a:ext cx="1274669" cy="28696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37" name="오각형 15">
                  <a:extLst>
                    <a:ext uri="{FF2B5EF4-FFF2-40B4-BE49-F238E27FC236}">
                      <a16:creationId xmlns:a16="http://schemas.microsoft.com/office/drawing/2014/main" id="{BD715ACA-BEB4-432B-9407-69617EF97709}"/>
                    </a:ext>
                  </a:extLst>
                </p:cNvPr>
                <p:cNvSpPr/>
                <p:nvPr/>
              </p:nvSpPr>
              <p:spPr>
                <a:xfrm>
                  <a:off x="2526730" y="819121"/>
                  <a:ext cx="1252218" cy="275138"/>
                </a:xfrm>
                <a:prstGeom prst="homePlat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E9A2DDE4-56F4-40CA-98F8-127CFCF67DE9}"/>
                    </a:ext>
                  </a:extLst>
                </p:cNvPr>
                <p:cNvSpPr txBox="1"/>
                <p:nvPr/>
              </p:nvSpPr>
              <p:spPr>
                <a:xfrm>
                  <a:off x="2872153" y="864701"/>
                  <a:ext cx="5549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5</a:t>
                  </a:r>
                  <a:r>
                    <a:rPr kumimoji="0" lang="ko-KR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차년도</a:t>
                  </a:r>
                </a:p>
              </p:txBody>
            </p:sp>
          </p:grpSp>
          <p:grpSp>
            <p:nvGrpSpPr>
              <p:cNvPr id="431" name="그룹 430">
                <a:extLst>
                  <a:ext uri="{FF2B5EF4-FFF2-40B4-BE49-F238E27FC236}">
                    <a16:creationId xmlns:a16="http://schemas.microsoft.com/office/drawing/2014/main" id="{643EB47A-3A1C-47C4-B84E-4842ED3EB455}"/>
                  </a:ext>
                </a:extLst>
              </p:cNvPr>
              <p:cNvGrpSpPr/>
              <p:nvPr/>
            </p:nvGrpSpPr>
            <p:grpSpPr>
              <a:xfrm>
                <a:off x="5932091" y="814170"/>
                <a:ext cx="1317045" cy="286960"/>
                <a:chOff x="2570168" y="814170"/>
                <a:chExt cx="1317045" cy="286960"/>
              </a:xfrm>
            </p:grpSpPr>
            <p:sp>
              <p:nvSpPr>
                <p:cNvPr id="432" name="오각형 3">
                  <a:extLst>
                    <a:ext uri="{FF2B5EF4-FFF2-40B4-BE49-F238E27FC236}">
                      <a16:creationId xmlns:a16="http://schemas.microsoft.com/office/drawing/2014/main" id="{4458C088-9933-4540-A4B3-CECE7A75061F}"/>
                    </a:ext>
                  </a:extLst>
                </p:cNvPr>
                <p:cNvSpPr/>
                <p:nvPr/>
              </p:nvSpPr>
              <p:spPr>
                <a:xfrm>
                  <a:off x="2612544" y="814170"/>
                  <a:ext cx="1274669" cy="28696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33" name="오각형 15">
                  <a:extLst>
                    <a:ext uri="{FF2B5EF4-FFF2-40B4-BE49-F238E27FC236}">
                      <a16:creationId xmlns:a16="http://schemas.microsoft.com/office/drawing/2014/main" id="{87ADF941-BF09-4184-98B0-10B0C12A659E}"/>
                    </a:ext>
                  </a:extLst>
                </p:cNvPr>
                <p:cNvSpPr/>
                <p:nvPr/>
              </p:nvSpPr>
              <p:spPr>
                <a:xfrm>
                  <a:off x="2570168" y="819121"/>
                  <a:ext cx="1291456" cy="275138"/>
                </a:xfrm>
                <a:prstGeom prst="homePlat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34" name="TextBox 433">
                  <a:extLst>
                    <a:ext uri="{FF2B5EF4-FFF2-40B4-BE49-F238E27FC236}">
                      <a16:creationId xmlns:a16="http://schemas.microsoft.com/office/drawing/2014/main" id="{EDC2C65E-B091-4952-B712-7C60B267FCD7}"/>
                    </a:ext>
                  </a:extLst>
                </p:cNvPr>
                <p:cNvSpPr txBox="1"/>
                <p:nvPr/>
              </p:nvSpPr>
              <p:spPr>
                <a:xfrm>
                  <a:off x="2954826" y="864701"/>
                  <a:ext cx="5549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4</a:t>
                  </a:r>
                  <a:r>
                    <a:rPr kumimoji="0" lang="ko-KR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차년도</a:t>
                  </a:r>
                </a:p>
              </p:txBody>
            </p:sp>
          </p:grpSp>
          <p:grpSp>
            <p:nvGrpSpPr>
              <p:cNvPr id="427" name="그룹 426">
                <a:extLst>
                  <a:ext uri="{FF2B5EF4-FFF2-40B4-BE49-F238E27FC236}">
                    <a16:creationId xmlns:a16="http://schemas.microsoft.com/office/drawing/2014/main" id="{ED83DF93-35D1-48A2-80C7-EAEC867B2DED}"/>
                  </a:ext>
                </a:extLst>
              </p:cNvPr>
              <p:cNvGrpSpPr/>
              <p:nvPr/>
            </p:nvGrpSpPr>
            <p:grpSpPr>
              <a:xfrm>
                <a:off x="4791172" y="814170"/>
                <a:ext cx="1277810" cy="286960"/>
                <a:chOff x="2579722" y="814170"/>
                <a:chExt cx="1277810" cy="286960"/>
              </a:xfrm>
            </p:grpSpPr>
            <p:sp>
              <p:nvSpPr>
                <p:cNvPr id="428" name="오각형 3">
                  <a:extLst>
                    <a:ext uri="{FF2B5EF4-FFF2-40B4-BE49-F238E27FC236}">
                      <a16:creationId xmlns:a16="http://schemas.microsoft.com/office/drawing/2014/main" id="{F01E20AA-A04D-40C0-95BD-08B2B480BF57}"/>
                    </a:ext>
                  </a:extLst>
                </p:cNvPr>
                <p:cNvSpPr/>
                <p:nvPr/>
              </p:nvSpPr>
              <p:spPr>
                <a:xfrm>
                  <a:off x="2582863" y="814170"/>
                  <a:ext cx="1274669" cy="28696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29" name="오각형 15">
                  <a:extLst>
                    <a:ext uri="{FF2B5EF4-FFF2-40B4-BE49-F238E27FC236}">
                      <a16:creationId xmlns:a16="http://schemas.microsoft.com/office/drawing/2014/main" id="{2D33136C-F130-4EC7-8B2A-53A37274E328}"/>
                    </a:ext>
                  </a:extLst>
                </p:cNvPr>
                <p:cNvSpPr/>
                <p:nvPr/>
              </p:nvSpPr>
              <p:spPr>
                <a:xfrm>
                  <a:off x="2579722" y="819121"/>
                  <a:ext cx="1252218" cy="275138"/>
                </a:xfrm>
                <a:prstGeom prst="homePlat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B24C3B8D-AE70-45F5-9CC6-AE666C463E78}"/>
                    </a:ext>
                  </a:extLst>
                </p:cNvPr>
                <p:cNvSpPr txBox="1"/>
                <p:nvPr/>
              </p:nvSpPr>
              <p:spPr>
                <a:xfrm>
                  <a:off x="2924764" y="864701"/>
                  <a:ext cx="5549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3</a:t>
                  </a:r>
                  <a:r>
                    <a:rPr kumimoji="0" lang="ko-KR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차년도</a:t>
                  </a:r>
                </a:p>
              </p:txBody>
            </p:sp>
          </p:grpSp>
          <p:grpSp>
            <p:nvGrpSpPr>
              <p:cNvPr id="423" name="그룹 422">
                <a:extLst>
                  <a:ext uri="{FF2B5EF4-FFF2-40B4-BE49-F238E27FC236}">
                    <a16:creationId xmlns:a16="http://schemas.microsoft.com/office/drawing/2014/main" id="{603EC4BE-3872-49AC-8300-063585886A7A}"/>
                  </a:ext>
                </a:extLst>
              </p:cNvPr>
              <p:cNvGrpSpPr/>
              <p:nvPr/>
            </p:nvGrpSpPr>
            <p:grpSpPr>
              <a:xfrm>
                <a:off x="3658031" y="814170"/>
                <a:ext cx="1277810" cy="286960"/>
                <a:chOff x="2526730" y="814170"/>
                <a:chExt cx="1277810" cy="286960"/>
              </a:xfrm>
            </p:grpSpPr>
            <p:sp>
              <p:nvSpPr>
                <p:cNvPr id="424" name="오각형 3">
                  <a:extLst>
                    <a:ext uri="{FF2B5EF4-FFF2-40B4-BE49-F238E27FC236}">
                      <a16:creationId xmlns:a16="http://schemas.microsoft.com/office/drawing/2014/main" id="{A2C6BCDB-0F8D-4705-9F18-6CB3D1DB3FC8}"/>
                    </a:ext>
                  </a:extLst>
                </p:cNvPr>
                <p:cNvSpPr/>
                <p:nvPr/>
              </p:nvSpPr>
              <p:spPr>
                <a:xfrm>
                  <a:off x="2529871" y="814170"/>
                  <a:ext cx="1274669" cy="28696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25" name="오각형 15">
                  <a:extLst>
                    <a:ext uri="{FF2B5EF4-FFF2-40B4-BE49-F238E27FC236}">
                      <a16:creationId xmlns:a16="http://schemas.microsoft.com/office/drawing/2014/main" id="{7F768E17-F807-44FE-82CC-F6615873FB9F}"/>
                    </a:ext>
                  </a:extLst>
                </p:cNvPr>
                <p:cNvSpPr/>
                <p:nvPr/>
              </p:nvSpPr>
              <p:spPr>
                <a:xfrm>
                  <a:off x="2526730" y="819121"/>
                  <a:ext cx="1252218" cy="275138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10B02DC4-5A41-4A51-B656-2B989A2B1478}"/>
                    </a:ext>
                  </a:extLst>
                </p:cNvPr>
                <p:cNvSpPr txBox="1"/>
                <p:nvPr/>
              </p:nvSpPr>
              <p:spPr>
                <a:xfrm>
                  <a:off x="2872153" y="864701"/>
                  <a:ext cx="55496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2</a:t>
                  </a:r>
                  <a:r>
                    <a:rPr kumimoji="0" lang="ko-KR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차년도</a:t>
                  </a: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BB02B2B1-D8E9-4322-8DC8-B0807C0AFC21}"/>
                  </a:ext>
                </a:extLst>
              </p:cNvPr>
              <p:cNvGrpSpPr/>
              <p:nvPr/>
            </p:nvGrpSpPr>
            <p:grpSpPr>
              <a:xfrm>
                <a:off x="2526730" y="814170"/>
                <a:ext cx="1277810" cy="286960"/>
                <a:chOff x="2526730" y="814170"/>
                <a:chExt cx="1277810" cy="286960"/>
              </a:xfrm>
            </p:grpSpPr>
            <p:sp>
              <p:nvSpPr>
                <p:cNvPr id="420" name="오각형 3">
                  <a:extLst>
                    <a:ext uri="{FF2B5EF4-FFF2-40B4-BE49-F238E27FC236}">
                      <a16:creationId xmlns:a16="http://schemas.microsoft.com/office/drawing/2014/main" id="{2439F7F4-8EEC-4F90-AB03-5E1EFEE26795}"/>
                    </a:ext>
                  </a:extLst>
                </p:cNvPr>
                <p:cNvSpPr/>
                <p:nvPr/>
              </p:nvSpPr>
              <p:spPr>
                <a:xfrm>
                  <a:off x="2529871" y="814170"/>
                  <a:ext cx="1274669" cy="286960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21" name="오각형 15">
                  <a:extLst>
                    <a:ext uri="{FF2B5EF4-FFF2-40B4-BE49-F238E27FC236}">
                      <a16:creationId xmlns:a16="http://schemas.microsoft.com/office/drawing/2014/main" id="{857BC97E-687A-4774-98D4-4D7299814ECB}"/>
                    </a:ext>
                  </a:extLst>
                </p:cNvPr>
                <p:cNvSpPr/>
                <p:nvPr/>
              </p:nvSpPr>
              <p:spPr>
                <a:xfrm>
                  <a:off x="2526730" y="819121"/>
                  <a:ext cx="1252218" cy="275138"/>
                </a:xfrm>
                <a:prstGeom prst="homePlat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85000" lnSpcReduction="20000"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422" name="TextBox 421">
                  <a:extLst>
                    <a:ext uri="{FF2B5EF4-FFF2-40B4-BE49-F238E27FC236}">
                      <a16:creationId xmlns:a16="http://schemas.microsoft.com/office/drawing/2014/main" id="{AC3DA07C-FC00-42A3-BA3E-0E0125BDD561}"/>
                    </a:ext>
                  </a:extLst>
                </p:cNvPr>
                <p:cNvSpPr txBox="1"/>
                <p:nvPr/>
              </p:nvSpPr>
              <p:spPr>
                <a:xfrm>
                  <a:off x="2872153" y="864701"/>
                  <a:ext cx="561372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1</a:t>
                  </a:r>
                  <a:r>
                    <a:rPr kumimoji="0" lang="ko-KR" alt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차년도</a:t>
                  </a:r>
                </a:p>
              </p:txBody>
            </p:sp>
          </p:grpSp>
        </p:grpSp>
        <p:sp>
          <p:nvSpPr>
            <p:cNvPr id="442" name="사각형: 둥근 모서리 441">
              <a:extLst>
                <a:ext uri="{FF2B5EF4-FFF2-40B4-BE49-F238E27FC236}">
                  <a16:creationId xmlns:a16="http://schemas.microsoft.com/office/drawing/2014/main" id="{092A482E-B4F7-4B56-AA58-85355AA1D1C2}"/>
                </a:ext>
              </a:extLst>
            </p:cNvPr>
            <p:cNvSpPr/>
            <p:nvPr/>
          </p:nvSpPr>
          <p:spPr>
            <a:xfrm>
              <a:off x="1625848" y="1214972"/>
              <a:ext cx="1382479" cy="27513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기초설계</a:t>
              </a:r>
            </a:p>
          </p:txBody>
        </p:sp>
        <p:sp>
          <p:nvSpPr>
            <p:cNvPr id="443" name="사각형: 둥근 모서리 442">
              <a:extLst>
                <a:ext uri="{FF2B5EF4-FFF2-40B4-BE49-F238E27FC236}">
                  <a16:creationId xmlns:a16="http://schemas.microsoft.com/office/drawing/2014/main" id="{9E8407CF-153D-465F-8D7A-6948B43D4956}"/>
                </a:ext>
              </a:extLst>
            </p:cNvPr>
            <p:cNvSpPr/>
            <p:nvPr/>
          </p:nvSpPr>
          <p:spPr>
            <a:xfrm>
              <a:off x="3086511" y="1214972"/>
              <a:ext cx="2793837" cy="27513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구현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&amp;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검증</a:t>
              </a:r>
            </a:p>
          </p:txBody>
        </p:sp>
        <p:sp>
          <p:nvSpPr>
            <p:cNvPr id="444" name="사각형: 둥근 모서리 443">
              <a:extLst>
                <a:ext uri="{FF2B5EF4-FFF2-40B4-BE49-F238E27FC236}">
                  <a16:creationId xmlns:a16="http://schemas.microsoft.com/office/drawing/2014/main" id="{9126FA58-00A7-4160-BA97-629257DA49F4}"/>
                </a:ext>
              </a:extLst>
            </p:cNvPr>
            <p:cNvSpPr/>
            <p:nvPr/>
          </p:nvSpPr>
          <p:spPr>
            <a:xfrm>
              <a:off x="5933290" y="1214972"/>
              <a:ext cx="2909307" cy="27513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고도화 및 현장 최적화</a:t>
              </a:r>
            </a:p>
          </p:txBody>
        </p:sp>
        <p:sp>
          <p:nvSpPr>
            <p:cNvPr id="449" name="사각형: 둥근 모서리 448">
              <a:extLst>
                <a:ext uri="{FF2B5EF4-FFF2-40B4-BE49-F238E27FC236}">
                  <a16:creationId xmlns:a16="http://schemas.microsoft.com/office/drawing/2014/main" id="{B4B4FD85-2293-48FC-9A28-EF033C0A1191}"/>
                </a:ext>
              </a:extLst>
            </p:cNvPr>
            <p:cNvSpPr/>
            <p:nvPr/>
          </p:nvSpPr>
          <p:spPr>
            <a:xfrm>
              <a:off x="1625848" y="1607372"/>
              <a:ext cx="7216749" cy="2751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스마트항로표지 현장시설 고도화</a:t>
              </a:r>
            </a:p>
          </p:txBody>
        </p:sp>
        <p:sp>
          <p:nvSpPr>
            <p:cNvPr id="451" name="사각형: 둥근 모서리 450">
              <a:extLst>
                <a:ext uri="{FF2B5EF4-FFF2-40B4-BE49-F238E27FC236}">
                  <a16:creationId xmlns:a16="http://schemas.microsoft.com/office/drawing/2014/main" id="{D6BBCF9F-1568-4DCE-9828-49C9372D3205}"/>
                </a:ext>
              </a:extLst>
            </p:cNvPr>
            <p:cNvSpPr/>
            <p:nvPr/>
          </p:nvSpPr>
          <p:spPr>
            <a:xfrm>
              <a:off x="1625848" y="1999772"/>
              <a:ext cx="1382479" cy="7273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스마트항로표지를 위한 요소 기술 조사 및 기초 설계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실해역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환경조사 단계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52" name="사각형: 둥근 모서리 451">
              <a:extLst>
                <a:ext uri="{FF2B5EF4-FFF2-40B4-BE49-F238E27FC236}">
                  <a16:creationId xmlns:a16="http://schemas.microsoft.com/office/drawing/2014/main" id="{6721A01C-7851-4E8D-B08D-CAC31C40A9E7}"/>
                </a:ext>
              </a:extLst>
            </p:cNvPr>
            <p:cNvSpPr/>
            <p:nvPr/>
          </p:nvSpPr>
          <p:spPr>
            <a:xfrm>
              <a:off x="3088893" y="2006848"/>
              <a:ext cx="1382479" cy="72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스마트항로표지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구성 모듈 별 상세 설계 및 구현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채널 환경 모델링 단계 </a:t>
              </a:r>
            </a:p>
          </p:txBody>
        </p:sp>
        <p:sp>
          <p:nvSpPr>
            <p:cNvPr id="453" name="사각형: 둥근 모서리 452">
              <a:extLst>
                <a:ext uri="{FF2B5EF4-FFF2-40B4-BE49-F238E27FC236}">
                  <a16:creationId xmlns:a16="http://schemas.microsoft.com/office/drawing/2014/main" id="{7E4B764D-2236-4FFA-A9B4-EB199E94A23D}"/>
                </a:ext>
              </a:extLst>
            </p:cNvPr>
            <p:cNvSpPr/>
            <p:nvPr/>
          </p:nvSpPr>
          <p:spPr>
            <a:xfrm>
              <a:off x="4551938" y="1999772"/>
              <a:ext cx="1382479" cy="72736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스마트항로표지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구성 모듈 별 구현 및 검증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성능 분석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/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검증 단계</a:t>
              </a:r>
            </a:p>
          </p:txBody>
        </p:sp>
        <p:sp>
          <p:nvSpPr>
            <p:cNvPr id="454" name="사각형: 둥근 모서리 453">
              <a:extLst>
                <a:ext uri="{FF2B5EF4-FFF2-40B4-BE49-F238E27FC236}">
                  <a16:creationId xmlns:a16="http://schemas.microsoft.com/office/drawing/2014/main" id="{56809344-CAA0-4F60-9C62-CF688439AE30}"/>
                </a:ext>
              </a:extLst>
            </p:cNvPr>
            <p:cNvSpPr/>
            <p:nvPr/>
          </p:nvSpPr>
          <p:spPr>
            <a:xfrm>
              <a:off x="6014983" y="2006848"/>
              <a:ext cx="1382479" cy="72736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스마트항로표지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고도화 및 실증권역 검증 단계</a:t>
              </a:r>
            </a:p>
          </p:txBody>
        </p:sp>
        <p:sp>
          <p:nvSpPr>
            <p:cNvPr id="455" name="사각형: 둥근 모서리 454">
              <a:extLst>
                <a:ext uri="{FF2B5EF4-FFF2-40B4-BE49-F238E27FC236}">
                  <a16:creationId xmlns:a16="http://schemas.microsoft.com/office/drawing/2014/main" id="{AE479B16-7413-4D60-9A24-66C9B19B6965}"/>
                </a:ext>
              </a:extLst>
            </p:cNvPr>
            <p:cNvSpPr/>
            <p:nvPr/>
          </p:nvSpPr>
          <p:spPr>
            <a:xfrm>
              <a:off x="7478028" y="2006848"/>
              <a:ext cx="1382479" cy="72736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실증권역 내 스마트항로표지 최적화 및 연동 검증 단계</a:t>
              </a:r>
            </a:p>
          </p:txBody>
        </p:sp>
        <p:sp>
          <p:nvSpPr>
            <p:cNvPr id="459" name="사각형: 잘린 한쪽 모서리 458">
              <a:extLst>
                <a:ext uri="{FF2B5EF4-FFF2-40B4-BE49-F238E27FC236}">
                  <a16:creationId xmlns:a16="http://schemas.microsoft.com/office/drawing/2014/main" id="{F699B1A1-28F8-4EE8-A370-C5DD6EC73712}"/>
                </a:ext>
              </a:extLst>
            </p:cNvPr>
            <p:cNvSpPr/>
            <p:nvPr/>
          </p:nvSpPr>
          <p:spPr>
            <a:xfrm>
              <a:off x="301402" y="1221843"/>
              <a:ext cx="1246262" cy="275138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연차별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성숙도</a:t>
              </a:r>
            </a:p>
          </p:txBody>
        </p:sp>
        <p:sp>
          <p:nvSpPr>
            <p:cNvPr id="462" name="사각형: 잘린 한쪽 모서리 461">
              <a:extLst>
                <a:ext uri="{FF2B5EF4-FFF2-40B4-BE49-F238E27FC236}">
                  <a16:creationId xmlns:a16="http://schemas.microsoft.com/office/drawing/2014/main" id="{97FBE609-91F2-4EC0-8D3B-46EA7AAF5D56}"/>
                </a:ext>
              </a:extLst>
            </p:cNvPr>
            <p:cNvSpPr/>
            <p:nvPr/>
          </p:nvSpPr>
          <p:spPr>
            <a:xfrm>
              <a:off x="301402" y="1604602"/>
              <a:ext cx="1246262" cy="275138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최종목표</a:t>
              </a:r>
            </a:p>
          </p:txBody>
        </p:sp>
        <p:sp>
          <p:nvSpPr>
            <p:cNvPr id="463" name="사각형: 잘린 한쪽 모서리 462">
              <a:extLst>
                <a:ext uri="{FF2B5EF4-FFF2-40B4-BE49-F238E27FC236}">
                  <a16:creationId xmlns:a16="http://schemas.microsoft.com/office/drawing/2014/main" id="{E20499E8-1FEA-4548-A00C-8C0AA30675E2}"/>
                </a:ext>
              </a:extLst>
            </p:cNvPr>
            <p:cNvSpPr/>
            <p:nvPr/>
          </p:nvSpPr>
          <p:spPr>
            <a:xfrm>
              <a:off x="301402" y="1983777"/>
              <a:ext cx="1246262" cy="750234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연차별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목표</a:t>
              </a:r>
            </a:p>
          </p:txBody>
        </p:sp>
        <p:sp>
          <p:nvSpPr>
            <p:cNvPr id="469" name="사각형: 잘린 한쪽 모서리 468">
              <a:extLst>
                <a:ext uri="{FF2B5EF4-FFF2-40B4-BE49-F238E27FC236}">
                  <a16:creationId xmlns:a16="http://schemas.microsoft.com/office/drawing/2014/main" id="{8FF31C54-01E9-4125-9754-800F4541311E}"/>
                </a:ext>
              </a:extLst>
            </p:cNvPr>
            <p:cNvSpPr/>
            <p:nvPr/>
          </p:nvSpPr>
          <p:spPr>
            <a:xfrm>
              <a:off x="288172" y="2829323"/>
              <a:ext cx="1246262" cy="334539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기술 항목</a:t>
              </a:r>
            </a:p>
          </p:txBody>
        </p:sp>
        <p:sp>
          <p:nvSpPr>
            <p:cNvPr id="483" name="사각형: 둥근 모서리 482">
              <a:extLst>
                <a:ext uri="{FF2B5EF4-FFF2-40B4-BE49-F238E27FC236}">
                  <a16:creationId xmlns:a16="http://schemas.microsoft.com/office/drawing/2014/main" id="{1D14694F-16D6-4AAE-B42F-7303E6967C32}"/>
                </a:ext>
              </a:extLst>
            </p:cNvPr>
            <p:cNvSpPr/>
            <p:nvPr/>
          </p:nvSpPr>
          <p:spPr>
            <a:xfrm>
              <a:off x="1625848" y="2837326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84" name="사각형: 둥근 모서리 483">
              <a:extLst>
                <a:ext uri="{FF2B5EF4-FFF2-40B4-BE49-F238E27FC236}">
                  <a16:creationId xmlns:a16="http://schemas.microsoft.com/office/drawing/2014/main" id="{ADAD502B-86EF-40E1-8AAB-98F376A4D0E1}"/>
                </a:ext>
              </a:extLst>
            </p:cNvPr>
            <p:cNvSpPr/>
            <p:nvPr/>
          </p:nvSpPr>
          <p:spPr>
            <a:xfrm>
              <a:off x="3088893" y="2844402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85" name="사각형: 둥근 모서리 484">
              <a:extLst>
                <a:ext uri="{FF2B5EF4-FFF2-40B4-BE49-F238E27FC236}">
                  <a16:creationId xmlns:a16="http://schemas.microsoft.com/office/drawing/2014/main" id="{86CB0297-C89F-4004-BF16-5E58F170061A}"/>
                </a:ext>
              </a:extLst>
            </p:cNvPr>
            <p:cNvSpPr/>
            <p:nvPr/>
          </p:nvSpPr>
          <p:spPr>
            <a:xfrm>
              <a:off x="4551938" y="2837326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86" name="사각형: 둥근 모서리 485">
              <a:extLst>
                <a:ext uri="{FF2B5EF4-FFF2-40B4-BE49-F238E27FC236}">
                  <a16:creationId xmlns:a16="http://schemas.microsoft.com/office/drawing/2014/main" id="{79ABC2D0-65E9-47A1-8965-C23CBEC762F2}"/>
                </a:ext>
              </a:extLst>
            </p:cNvPr>
            <p:cNvSpPr/>
            <p:nvPr/>
          </p:nvSpPr>
          <p:spPr>
            <a:xfrm>
              <a:off x="6014983" y="2844402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87" name="사각형: 둥근 모서리 486">
              <a:extLst>
                <a:ext uri="{FF2B5EF4-FFF2-40B4-BE49-F238E27FC236}">
                  <a16:creationId xmlns:a16="http://schemas.microsoft.com/office/drawing/2014/main" id="{1D0AD73B-3194-496C-9E01-622F52D3E249}"/>
                </a:ext>
              </a:extLst>
            </p:cNvPr>
            <p:cNvSpPr/>
            <p:nvPr/>
          </p:nvSpPr>
          <p:spPr>
            <a:xfrm>
              <a:off x="7478028" y="2844402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88" name="사각형: 잘린 한쪽 모서리 487">
              <a:extLst>
                <a:ext uri="{FF2B5EF4-FFF2-40B4-BE49-F238E27FC236}">
                  <a16:creationId xmlns:a16="http://schemas.microsoft.com/office/drawing/2014/main" id="{2ADF71AA-EFB6-493B-B7A0-3694AE4436D6}"/>
                </a:ext>
              </a:extLst>
            </p:cNvPr>
            <p:cNvSpPr/>
            <p:nvPr/>
          </p:nvSpPr>
          <p:spPr>
            <a:xfrm>
              <a:off x="288172" y="3267915"/>
              <a:ext cx="1246262" cy="334539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항로표지용 차세대 전원공급 및 관리 기술</a:t>
              </a:r>
            </a:p>
          </p:txBody>
        </p:sp>
        <p:sp>
          <p:nvSpPr>
            <p:cNvPr id="489" name="사각형: 둥근 모서리 488">
              <a:extLst>
                <a:ext uri="{FF2B5EF4-FFF2-40B4-BE49-F238E27FC236}">
                  <a16:creationId xmlns:a16="http://schemas.microsoft.com/office/drawing/2014/main" id="{2986E967-8FC4-4F77-A16D-551B234EB979}"/>
                </a:ext>
              </a:extLst>
            </p:cNvPr>
            <p:cNvSpPr/>
            <p:nvPr/>
          </p:nvSpPr>
          <p:spPr>
            <a:xfrm>
              <a:off x="1625848" y="3275918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항로표지 전력시스템 스펙 도출 및 친환경 에너지 수집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/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전력관리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/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배터리 시스템 구조 설계</a:t>
              </a:r>
            </a:p>
          </p:txBody>
        </p:sp>
        <p:sp>
          <p:nvSpPr>
            <p:cNvPr id="490" name="사각형: 둥근 모서리 489">
              <a:extLst>
                <a:ext uri="{FF2B5EF4-FFF2-40B4-BE49-F238E27FC236}">
                  <a16:creationId xmlns:a16="http://schemas.microsoft.com/office/drawing/2014/main" id="{4D6E3E06-A69F-437C-986B-A3B0A0309AEB}"/>
                </a:ext>
              </a:extLst>
            </p:cNvPr>
            <p:cNvSpPr/>
            <p:nvPr/>
          </p:nvSpPr>
          <p:spPr>
            <a:xfrm>
              <a:off x="3088893" y="3282994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항로표지 전력관리 및 배터리 시스템 모듈 설계 및 친환경 에너지 수집 기술 개발</a:t>
              </a:r>
            </a:p>
          </p:txBody>
        </p:sp>
        <p:sp>
          <p:nvSpPr>
            <p:cNvPr id="491" name="사각형: 둥근 모서리 490">
              <a:extLst>
                <a:ext uri="{FF2B5EF4-FFF2-40B4-BE49-F238E27FC236}">
                  <a16:creationId xmlns:a16="http://schemas.microsoft.com/office/drawing/2014/main" id="{B49E03E5-2DFF-4A14-8DFD-8A4FA7BA543E}"/>
                </a:ext>
              </a:extLst>
            </p:cNvPr>
            <p:cNvSpPr/>
            <p:nvPr/>
          </p:nvSpPr>
          <p:spPr>
            <a:xfrm>
              <a:off x="4551938" y="3275918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항로표지 친환경 에너지 수집 기술 적용 전력관리 및 배터리 시스템 모듈 구현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92" name="사각형: 둥근 모서리 491">
              <a:extLst>
                <a:ext uri="{FF2B5EF4-FFF2-40B4-BE49-F238E27FC236}">
                  <a16:creationId xmlns:a16="http://schemas.microsoft.com/office/drawing/2014/main" id="{2279B1A2-58B9-42F7-B8F5-0EE4153E86DE}"/>
                </a:ext>
              </a:extLst>
            </p:cNvPr>
            <p:cNvSpPr/>
            <p:nvPr/>
          </p:nvSpPr>
          <p:spPr>
            <a:xfrm>
              <a:off x="6014983" y="3282994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항로표지 통합 전원 시스템 검증 및 성능 고도화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93" name="사각형: 둥근 모서리 492">
              <a:extLst>
                <a:ext uri="{FF2B5EF4-FFF2-40B4-BE49-F238E27FC236}">
                  <a16:creationId xmlns:a16="http://schemas.microsoft.com/office/drawing/2014/main" id="{3CCB9148-D4A5-4591-AECA-C7B519945507}"/>
                </a:ext>
              </a:extLst>
            </p:cNvPr>
            <p:cNvSpPr/>
            <p:nvPr/>
          </p:nvSpPr>
          <p:spPr>
            <a:xfrm>
              <a:off x="7478028" y="3282994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스마트항로표지 전체 시스템 연동 최적화 및 검증 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00" name="사각형: 잘린 한쪽 모서리 499">
              <a:extLst>
                <a:ext uri="{FF2B5EF4-FFF2-40B4-BE49-F238E27FC236}">
                  <a16:creationId xmlns:a16="http://schemas.microsoft.com/office/drawing/2014/main" id="{97064C60-ECDF-4320-8FE2-3F700766A2E0}"/>
                </a:ext>
              </a:extLst>
            </p:cNvPr>
            <p:cNvSpPr/>
            <p:nvPr/>
          </p:nvSpPr>
          <p:spPr>
            <a:xfrm>
              <a:off x="288172" y="4128147"/>
              <a:ext cx="1246262" cy="334539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차세대 항로표지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중대형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등부표류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등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 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설계 기술</a:t>
              </a:r>
            </a:p>
          </p:txBody>
        </p:sp>
        <p:sp>
          <p:nvSpPr>
            <p:cNvPr id="501" name="사각형: 둥근 모서리 500">
              <a:extLst>
                <a:ext uri="{FF2B5EF4-FFF2-40B4-BE49-F238E27FC236}">
                  <a16:creationId xmlns:a16="http://schemas.microsoft.com/office/drawing/2014/main" id="{362BC86E-EA39-42C7-B8FA-85C6FE969E49}"/>
                </a:ext>
              </a:extLst>
            </p:cNvPr>
            <p:cNvSpPr/>
            <p:nvPr/>
          </p:nvSpPr>
          <p:spPr>
            <a:xfrm>
              <a:off x="1625848" y="4136150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02" name="사각형: 둥근 모서리 501">
              <a:extLst>
                <a:ext uri="{FF2B5EF4-FFF2-40B4-BE49-F238E27FC236}">
                  <a16:creationId xmlns:a16="http://schemas.microsoft.com/office/drawing/2014/main" id="{6914DF8B-4C34-403F-B10B-7E74962C5C3A}"/>
                </a:ext>
              </a:extLst>
            </p:cNvPr>
            <p:cNvSpPr/>
            <p:nvPr/>
          </p:nvSpPr>
          <p:spPr>
            <a:xfrm>
              <a:off x="3088893" y="4143226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03" name="사각형: 둥근 모서리 502">
              <a:extLst>
                <a:ext uri="{FF2B5EF4-FFF2-40B4-BE49-F238E27FC236}">
                  <a16:creationId xmlns:a16="http://schemas.microsoft.com/office/drawing/2014/main" id="{2F363185-9F0B-45A1-A2C5-353B22795079}"/>
                </a:ext>
              </a:extLst>
            </p:cNvPr>
            <p:cNvSpPr/>
            <p:nvPr/>
          </p:nvSpPr>
          <p:spPr>
            <a:xfrm>
              <a:off x="4551938" y="4136150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　</a:t>
              </a:r>
            </a:p>
          </p:txBody>
        </p:sp>
        <p:sp>
          <p:nvSpPr>
            <p:cNvPr id="504" name="사각형: 둥근 모서리 503">
              <a:extLst>
                <a:ext uri="{FF2B5EF4-FFF2-40B4-BE49-F238E27FC236}">
                  <a16:creationId xmlns:a16="http://schemas.microsoft.com/office/drawing/2014/main" id="{11486934-8784-4B89-9401-9266E21FAD46}"/>
                </a:ext>
              </a:extLst>
            </p:cNvPr>
            <p:cNvSpPr/>
            <p:nvPr/>
          </p:nvSpPr>
          <p:spPr>
            <a:xfrm>
              <a:off x="6014983" y="4143226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05" name="사각형: 둥근 모서리 504">
              <a:extLst>
                <a:ext uri="{FF2B5EF4-FFF2-40B4-BE49-F238E27FC236}">
                  <a16:creationId xmlns:a16="http://schemas.microsoft.com/office/drawing/2014/main" id="{7F94EBAC-2C39-41D9-83B5-E7BD862106CA}"/>
                </a:ext>
              </a:extLst>
            </p:cNvPr>
            <p:cNvSpPr/>
            <p:nvPr/>
          </p:nvSpPr>
          <p:spPr>
            <a:xfrm>
              <a:off x="7478028" y="4143226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06" name="사각형: 잘린 한쪽 모서리 505">
              <a:extLst>
                <a:ext uri="{FF2B5EF4-FFF2-40B4-BE49-F238E27FC236}">
                  <a16:creationId xmlns:a16="http://schemas.microsoft.com/office/drawing/2014/main" id="{FBE17F3B-1D3C-44F2-AE8D-574CC7F512E8}"/>
                </a:ext>
              </a:extLst>
            </p:cNvPr>
            <p:cNvSpPr/>
            <p:nvPr/>
          </p:nvSpPr>
          <p:spPr>
            <a:xfrm>
              <a:off x="288172" y="5013722"/>
              <a:ext cx="1246262" cy="334539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스마트항로표지용 최적 통신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네트워크 개발 및 실증화</a:t>
              </a:r>
            </a:p>
          </p:txBody>
        </p:sp>
        <p:sp>
          <p:nvSpPr>
            <p:cNvPr id="507" name="사각형: 둥근 모서리 506">
              <a:extLst>
                <a:ext uri="{FF2B5EF4-FFF2-40B4-BE49-F238E27FC236}">
                  <a16:creationId xmlns:a16="http://schemas.microsoft.com/office/drawing/2014/main" id="{ED257AAC-D631-4BAD-AC67-90631397824F}"/>
                </a:ext>
              </a:extLst>
            </p:cNvPr>
            <p:cNvSpPr/>
            <p:nvPr/>
          </p:nvSpPr>
          <p:spPr>
            <a:xfrm>
              <a:off x="1625848" y="5021725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실증권역 채널 환경 분석을 위한 통신망 테스트베드 구축</a:t>
              </a:r>
            </a:p>
          </p:txBody>
        </p:sp>
        <p:sp>
          <p:nvSpPr>
            <p:cNvPr id="508" name="사각형: 둥근 모서리 507">
              <a:extLst>
                <a:ext uri="{FF2B5EF4-FFF2-40B4-BE49-F238E27FC236}">
                  <a16:creationId xmlns:a16="http://schemas.microsoft.com/office/drawing/2014/main" id="{09112E85-79F9-47CE-8BCE-B9A562099BBA}"/>
                </a:ext>
              </a:extLst>
            </p:cNvPr>
            <p:cNvSpPr/>
            <p:nvPr/>
          </p:nvSpPr>
          <p:spPr>
            <a:xfrm>
              <a:off x="3088893" y="5028801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　통신 모듈 별 실증권역 채널 측정 및 분석</a:t>
              </a:r>
            </a:p>
          </p:txBody>
        </p:sp>
        <p:sp>
          <p:nvSpPr>
            <p:cNvPr id="509" name="사각형: 둥근 모서리 508">
              <a:extLst>
                <a:ext uri="{FF2B5EF4-FFF2-40B4-BE49-F238E27FC236}">
                  <a16:creationId xmlns:a16="http://schemas.microsoft.com/office/drawing/2014/main" id="{067BFB8F-6B13-4B44-9D94-29980F8F82BF}"/>
                </a:ext>
              </a:extLst>
            </p:cNvPr>
            <p:cNvSpPr/>
            <p:nvPr/>
          </p:nvSpPr>
          <p:spPr>
            <a:xfrm>
              <a:off x="4551938" y="5021725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실증권역 별 채널 모델링 및 해상 채널 </a:t>
              </a:r>
              <a:r>
                <a:rPr kumimoji="0" lang="ko-KR" altLang="en-US" sz="7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시물레이터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기술 설계</a:t>
              </a:r>
            </a:p>
          </p:txBody>
        </p:sp>
        <p:sp>
          <p:nvSpPr>
            <p:cNvPr id="510" name="사각형: 둥근 모서리 509">
              <a:extLst>
                <a:ext uri="{FF2B5EF4-FFF2-40B4-BE49-F238E27FC236}">
                  <a16:creationId xmlns:a16="http://schemas.microsoft.com/office/drawing/2014/main" id="{092A158A-70FC-4F1C-893C-90FFEBCF1F1C}"/>
                </a:ext>
              </a:extLst>
            </p:cNvPr>
            <p:cNvSpPr/>
            <p:nvPr/>
          </p:nvSpPr>
          <p:spPr>
            <a:xfrm>
              <a:off x="6014983" y="5028801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해상 채널 모델 검증 및 고도화</a:t>
              </a:r>
            </a:p>
          </p:txBody>
        </p:sp>
        <p:sp>
          <p:nvSpPr>
            <p:cNvPr id="511" name="사각형: 둥근 모서리 510">
              <a:extLst>
                <a:ext uri="{FF2B5EF4-FFF2-40B4-BE49-F238E27FC236}">
                  <a16:creationId xmlns:a16="http://schemas.microsoft.com/office/drawing/2014/main" id="{C3EC1C47-6C94-4EE4-9941-FC854086A2B2}"/>
                </a:ext>
              </a:extLst>
            </p:cNvPr>
            <p:cNvSpPr/>
            <p:nvPr/>
          </p:nvSpPr>
          <p:spPr>
            <a:xfrm>
              <a:off x="7478028" y="5028801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채널 분석 모델 및 실증치 간의 연동을 통한 최적화 　</a:t>
              </a:r>
            </a:p>
          </p:txBody>
        </p:sp>
        <p:sp>
          <p:nvSpPr>
            <p:cNvPr id="512" name="사각형: 잘린 한쪽 모서리 511">
              <a:extLst>
                <a:ext uri="{FF2B5EF4-FFF2-40B4-BE49-F238E27FC236}">
                  <a16:creationId xmlns:a16="http://schemas.microsoft.com/office/drawing/2014/main" id="{D0DBD15A-4002-4256-910A-78F5C4EE985C}"/>
                </a:ext>
              </a:extLst>
            </p:cNvPr>
            <p:cNvSpPr/>
            <p:nvPr/>
          </p:nvSpPr>
          <p:spPr>
            <a:xfrm>
              <a:off x="288172" y="3698031"/>
              <a:ext cx="1246262" cy="334539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확장이 용이한 다목적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플랫폼 설계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안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</a:p>
          </p:txBody>
        </p:sp>
        <p:sp>
          <p:nvSpPr>
            <p:cNvPr id="513" name="사각형: 둥근 모서리 512">
              <a:extLst>
                <a:ext uri="{FF2B5EF4-FFF2-40B4-BE49-F238E27FC236}">
                  <a16:creationId xmlns:a16="http://schemas.microsoft.com/office/drawing/2014/main" id="{B0BA76EA-8FDF-4FD6-BE95-ED199E50CDCC}"/>
                </a:ext>
              </a:extLst>
            </p:cNvPr>
            <p:cNvSpPr/>
            <p:nvPr/>
          </p:nvSpPr>
          <p:spPr>
            <a:xfrm>
              <a:off x="1625848" y="3706034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항로표지용 신 서비스 요구사항 조사 및 센서 정보 수집</a:t>
              </a:r>
            </a:p>
          </p:txBody>
        </p:sp>
        <p:sp>
          <p:nvSpPr>
            <p:cNvPr id="514" name="사각형: 둥근 모서리 513">
              <a:extLst>
                <a:ext uri="{FF2B5EF4-FFF2-40B4-BE49-F238E27FC236}">
                  <a16:creationId xmlns:a16="http://schemas.microsoft.com/office/drawing/2014/main" id="{0E203AC2-38B0-4305-B57C-15BA6F2086BE}"/>
                </a:ext>
              </a:extLst>
            </p:cNvPr>
            <p:cNvSpPr/>
            <p:nvPr/>
          </p:nvSpPr>
          <p:spPr>
            <a:xfrm>
              <a:off x="3088893" y="3713110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항로표지 용 센서 탑재를 위한 다목적 플랫폼과의 인터페이스 구현 및 센서 오동작 데이터 수집</a:t>
              </a:r>
            </a:p>
          </p:txBody>
        </p:sp>
        <p:sp>
          <p:nvSpPr>
            <p:cNvPr id="515" name="사각형: 둥근 모서리 514">
              <a:extLst>
                <a:ext uri="{FF2B5EF4-FFF2-40B4-BE49-F238E27FC236}">
                  <a16:creationId xmlns:a16="http://schemas.microsoft.com/office/drawing/2014/main" id="{572CB9EE-1FB0-4BD4-AABE-8E571F7C4EA7}"/>
                </a:ext>
              </a:extLst>
            </p:cNvPr>
            <p:cNvSpPr/>
            <p:nvPr/>
          </p:nvSpPr>
          <p:spPr>
            <a:xfrm>
              <a:off x="4551938" y="3706034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센서 데이터 기반의 지능형 고장 진단 모델 선정 및 설계 기술</a:t>
              </a:r>
            </a:p>
          </p:txBody>
        </p:sp>
        <p:sp>
          <p:nvSpPr>
            <p:cNvPr id="516" name="사각형: 둥근 모서리 515">
              <a:extLst>
                <a:ext uri="{FF2B5EF4-FFF2-40B4-BE49-F238E27FC236}">
                  <a16:creationId xmlns:a16="http://schemas.microsoft.com/office/drawing/2014/main" id="{B9405DE8-373D-4959-B626-EF81E1B4AEE7}"/>
                </a:ext>
              </a:extLst>
            </p:cNvPr>
            <p:cNvSpPr/>
            <p:nvPr/>
          </p:nvSpPr>
          <p:spPr>
            <a:xfrm>
              <a:off x="6014983" y="3713110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지능형 고장 진단 알고리즘 검증 및 고도화</a:t>
              </a:r>
            </a:p>
          </p:txBody>
        </p:sp>
        <p:sp>
          <p:nvSpPr>
            <p:cNvPr id="517" name="사각형: 둥근 모서리 516">
              <a:extLst>
                <a:ext uri="{FF2B5EF4-FFF2-40B4-BE49-F238E27FC236}">
                  <a16:creationId xmlns:a16="http://schemas.microsoft.com/office/drawing/2014/main" id="{77980656-5340-4412-82E5-136CCC86FF34}"/>
                </a:ext>
              </a:extLst>
            </p:cNvPr>
            <p:cNvSpPr/>
            <p:nvPr/>
          </p:nvSpPr>
          <p:spPr>
            <a:xfrm>
              <a:off x="7478028" y="3713110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실해역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내 실증을 통한 지능형 고장 진단 알고리즘 최적화</a:t>
              </a:r>
            </a:p>
          </p:txBody>
        </p:sp>
        <p:sp>
          <p:nvSpPr>
            <p:cNvPr id="518" name="사각형: 잘린 한쪽 모서리 517">
              <a:extLst>
                <a:ext uri="{FF2B5EF4-FFF2-40B4-BE49-F238E27FC236}">
                  <a16:creationId xmlns:a16="http://schemas.microsoft.com/office/drawing/2014/main" id="{2CAE9864-BD42-4303-92CE-6A0942D8F9AC}"/>
                </a:ext>
              </a:extLst>
            </p:cNvPr>
            <p:cNvSpPr/>
            <p:nvPr/>
          </p:nvSpPr>
          <p:spPr>
            <a:xfrm>
              <a:off x="288172" y="4579866"/>
              <a:ext cx="1246262" cy="334539"/>
            </a:xfrm>
            <a:prstGeom prst="snip1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스마트 항로표지용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최적 통신장치 개발</a:t>
              </a:r>
            </a:p>
          </p:txBody>
        </p:sp>
        <p:sp>
          <p:nvSpPr>
            <p:cNvPr id="519" name="사각형: 둥근 모서리 518">
              <a:extLst>
                <a:ext uri="{FF2B5EF4-FFF2-40B4-BE49-F238E27FC236}">
                  <a16:creationId xmlns:a16="http://schemas.microsoft.com/office/drawing/2014/main" id="{AB272C93-66F1-4CA6-A433-826ECA8D4EB5}"/>
                </a:ext>
              </a:extLst>
            </p:cNvPr>
            <p:cNvSpPr/>
            <p:nvPr/>
          </p:nvSpPr>
          <p:spPr>
            <a:xfrm>
              <a:off x="1625848" y="4587869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20" name="사각형: 둥근 모서리 519">
              <a:extLst>
                <a:ext uri="{FF2B5EF4-FFF2-40B4-BE49-F238E27FC236}">
                  <a16:creationId xmlns:a16="http://schemas.microsoft.com/office/drawing/2014/main" id="{DB471394-92D6-41EE-B8D0-F8B1B785A765}"/>
                </a:ext>
              </a:extLst>
            </p:cNvPr>
            <p:cNvSpPr/>
            <p:nvPr/>
          </p:nvSpPr>
          <p:spPr>
            <a:xfrm>
              <a:off x="3088893" y="4594945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21" name="사각형: 둥근 모서리 520">
              <a:extLst>
                <a:ext uri="{FF2B5EF4-FFF2-40B4-BE49-F238E27FC236}">
                  <a16:creationId xmlns:a16="http://schemas.microsoft.com/office/drawing/2014/main" id="{38F9A50C-0354-4E8B-AD06-2F04D1A3BB5D}"/>
                </a:ext>
              </a:extLst>
            </p:cNvPr>
            <p:cNvSpPr/>
            <p:nvPr/>
          </p:nvSpPr>
          <p:spPr>
            <a:xfrm>
              <a:off x="4551938" y="4587869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　</a:t>
              </a:r>
            </a:p>
          </p:txBody>
        </p:sp>
        <p:sp>
          <p:nvSpPr>
            <p:cNvPr id="522" name="사각형: 둥근 모서리 521">
              <a:extLst>
                <a:ext uri="{FF2B5EF4-FFF2-40B4-BE49-F238E27FC236}">
                  <a16:creationId xmlns:a16="http://schemas.microsoft.com/office/drawing/2014/main" id="{AA9CF1B0-EE5C-465C-8FF9-D086E80D8B18}"/>
                </a:ext>
              </a:extLst>
            </p:cNvPr>
            <p:cNvSpPr/>
            <p:nvPr/>
          </p:nvSpPr>
          <p:spPr>
            <a:xfrm>
              <a:off x="6014983" y="4594945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23" name="사각형: 둥근 모서리 522">
              <a:extLst>
                <a:ext uri="{FF2B5EF4-FFF2-40B4-BE49-F238E27FC236}">
                  <a16:creationId xmlns:a16="http://schemas.microsoft.com/office/drawing/2014/main" id="{19D1358A-1A27-44BB-86B4-925E61513FB9}"/>
                </a:ext>
              </a:extLst>
            </p:cNvPr>
            <p:cNvSpPr/>
            <p:nvPr/>
          </p:nvSpPr>
          <p:spPr>
            <a:xfrm>
              <a:off x="7478028" y="4594945"/>
              <a:ext cx="1382479" cy="32653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sp>
        <p:nvSpPr>
          <p:cNvPr id="524" name="텍스트 개체 틀 7">
            <a:extLst>
              <a:ext uri="{FF2B5EF4-FFF2-40B4-BE49-F238E27FC236}">
                <a16:creationId xmlns:a16="http://schemas.microsoft.com/office/drawing/2014/main" id="{B9DE4DAF-FE13-4B3D-B407-147CFD0D637B}"/>
              </a:ext>
            </a:extLst>
          </p:cNvPr>
          <p:cNvSpPr txBox="1">
            <a:spLocks/>
          </p:cNvSpPr>
          <p:nvPr/>
        </p:nvSpPr>
        <p:spPr>
          <a:xfrm>
            <a:off x="1868059" y="5516445"/>
            <a:ext cx="5544616" cy="272827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800" b="1" kern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lvl1pPr>
            <a:lvl2pPr marL="54000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00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60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20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결과물 예상 이미지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or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블록도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or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개념도</a:t>
            </a:r>
          </a:p>
        </p:txBody>
      </p:sp>
      <p:pic>
        <p:nvPicPr>
          <p:cNvPr id="75" name="그림 74" descr="텍스트이(가) 표시된 사진&#10;&#10;자동 생성된 설명">
            <a:extLst>
              <a:ext uri="{FF2B5EF4-FFF2-40B4-BE49-F238E27FC236}">
                <a16:creationId xmlns:a16="http://schemas.microsoft.com/office/drawing/2014/main" id="{AA400CC5-676D-4C8E-B613-9A8A67CA35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62" b="5951"/>
          <a:stretch/>
        </p:blipFill>
        <p:spPr>
          <a:xfrm>
            <a:off x="2855511" y="116819"/>
            <a:ext cx="924621" cy="5396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43560" y="288369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업데이트 예정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163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4. </a:t>
            </a:r>
            <a:r>
              <a:rPr kumimoji="0" lang="ko-KR" alt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개발 일정 </a:t>
            </a: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/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611560" y="907329"/>
            <a:ext cx="8136904" cy="1343277"/>
            <a:chOff x="5864822" y="1331581"/>
            <a:chExt cx="2657860" cy="1343277"/>
          </a:xfrm>
        </p:grpSpPr>
        <p:sp>
          <p:nvSpPr>
            <p:cNvPr id="120" name="직사각형 119"/>
            <p:cNvSpPr/>
            <p:nvPr/>
          </p:nvSpPr>
          <p:spPr>
            <a:xfrm>
              <a:off x="5864822" y="1668186"/>
              <a:ext cx="2657860" cy="10066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시스템 기본설계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통합플랫폼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하드웨어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사양분석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및 인터페이스 분석 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요소기술분석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SW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모듈형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경량 다중 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OS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운영기술 기능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분석 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요소기술분석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적용가능한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고장진단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기술 분석 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</p:txBody>
        </p:sp>
        <p:sp>
          <p:nvSpPr>
            <p:cNvPr id="121" name="텍스트 개체 틀 7">
              <a:extLst>
                <a:ext uri="{FF2B5EF4-FFF2-40B4-BE49-F238E27FC236}">
                  <a16:creationId xmlns:a16="http://schemas.microsoft.com/office/drawing/2014/main" id="{B9DE4DAF-FE13-4B3D-B407-147CFD0D637B}"/>
                </a:ext>
              </a:extLst>
            </p:cNvPr>
            <p:cNvSpPr txBox="1">
              <a:spLocks/>
            </p:cNvSpPr>
            <p:nvPr/>
          </p:nvSpPr>
          <p:spPr>
            <a:xfrm>
              <a:off x="5864822" y="1331581"/>
              <a:ext cx="2657860" cy="33660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82000">
                  <a:schemeClr val="accent5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b="1" kern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0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2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차년도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스마트항로표지 고도화를 위한 요소기술 분석 및 시스템 기본 설계 </a:t>
              </a:r>
              <a:endParaRPr lang="en-US" altLang="ko-KR" sz="1200" b="0" spc="-1" dirty="0">
                <a:latin typeface="굴림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11400"/>
              </p:ext>
            </p:extLst>
          </p:nvPr>
        </p:nvGraphicFramePr>
        <p:xfrm>
          <a:off x="611560" y="2344058"/>
          <a:ext cx="8184095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031">
                  <a:extLst>
                    <a:ext uri="{9D8B030D-6E8A-4147-A177-3AD203B41FA5}">
                      <a16:colId xmlns:a16="http://schemas.microsoft.com/office/drawing/2014/main" val="563263068"/>
                    </a:ext>
                  </a:extLst>
                </a:gridCol>
                <a:gridCol w="672758">
                  <a:extLst>
                    <a:ext uri="{9D8B030D-6E8A-4147-A177-3AD203B41FA5}">
                      <a16:colId xmlns:a16="http://schemas.microsoft.com/office/drawing/2014/main" val="280434699"/>
                    </a:ext>
                  </a:extLst>
                </a:gridCol>
                <a:gridCol w="672758">
                  <a:extLst>
                    <a:ext uri="{9D8B030D-6E8A-4147-A177-3AD203B41FA5}">
                      <a16:colId xmlns:a16="http://schemas.microsoft.com/office/drawing/2014/main" val="769672094"/>
                    </a:ext>
                  </a:extLst>
                </a:gridCol>
                <a:gridCol w="672758">
                  <a:extLst>
                    <a:ext uri="{9D8B030D-6E8A-4147-A177-3AD203B41FA5}">
                      <a16:colId xmlns:a16="http://schemas.microsoft.com/office/drawing/2014/main" val="3947328034"/>
                    </a:ext>
                  </a:extLst>
                </a:gridCol>
                <a:gridCol w="672758">
                  <a:extLst>
                    <a:ext uri="{9D8B030D-6E8A-4147-A177-3AD203B41FA5}">
                      <a16:colId xmlns:a16="http://schemas.microsoft.com/office/drawing/2014/main" val="3711365962"/>
                    </a:ext>
                  </a:extLst>
                </a:gridCol>
                <a:gridCol w="672758">
                  <a:extLst>
                    <a:ext uri="{9D8B030D-6E8A-4147-A177-3AD203B41FA5}">
                      <a16:colId xmlns:a16="http://schemas.microsoft.com/office/drawing/2014/main" val="684737277"/>
                    </a:ext>
                  </a:extLst>
                </a:gridCol>
                <a:gridCol w="672758">
                  <a:extLst>
                    <a:ext uri="{9D8B030D-6E8A-4147-A177-3AD203B41FA5}">
                      <a16:colId xmlns:a16="http://schemas.microsoft.com/office/drawing/2014/main" val="2419627931"/>
                    </a:ext>
                  </a:extLst>
                </a:gridCol>
                <a:gridCol w="672758">
                  <a:extLst>
                    <a:ext uri="{9D8B030D-6E8A-4147-A177-3AD203B41FA5}">
                      <a16:colId xmlns:a16="http://schemas.microsoft.com/office/drawing/2014/main" val="2729901021"/>
                    </a:ext>
                  </a:extLst>
                </a:gridCol>
                <a:gridCol w="672758">
                  <a:extLst>
                    <a:ext uri="{9D8B030D-6E8A-4147-A177-3AD203B41FA5}">
                      <a16:colId xmlns:a16="http://schemas.microsoft.com/office/drawing/2014/main" val="3246363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개발 내용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06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07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08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09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61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 플랫폼 하드웨어 설계 및 센서 분석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72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</a:t>
                      </a:r>
                      <a:r>
                        <a:rPr lang="ko-KR" altLang="en-US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사양분석</a:t>
                      </a:r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0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 테스트</a:t>
                      </a:r>
                      <a:r>
                        <a:rPr lang="ko-KR" altLang="en-US" sz="10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 확인 </a:t>
                      </a:r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2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가상 데이터 기능 확인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6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SW</a:t>
                      </a:r>
                      <a:r>
                        <a:rPr lang="ko-KR" altLang="en-US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모듈형</a:t>
                      </a:r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경량 다중 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OS</a:t>
                      </a:r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운영 기술 기능 분석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56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SW</a:t>
                      </a:r>
                      <a:r>
                        <a:rPr lang="ko-KR" altLang="en-US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모듈형</a:t>
                      </a:r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경량 다중 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OS</a:t>
                      </a:r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사양 분석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7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SW</a:t>
                      </a:r>
                      <a:r>
                        <a:rPr lang="ko-KR" altLang="en-US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모듈형</a:t>
                      </a:r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경량 다중 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OS </a:t>
                      </a:r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기본 설계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62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적용 가능한 고장 진단 기술 분석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498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고장진단</a:t>
                      </a:r>
                      <a:r>
                        <a:rPr lang="ko-KR" altLang="en-US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테스트 셋 수집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524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869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그림 5"/>
          <p:cNvPicPr/>
          <p:nvPr/>
        </p:nvPicPr>
        <p:blipFill>
          <a:blip r:embed="rId2"/>
          <a:stretch/>
        </p:blipFill>
        <p:spPr>
          <a:xfrm>
            <a:off x="-214200" y="0"/>
            <a:ext cx="9357120" cy="6862320"/>
          </a:xfrm>
          <a:prstGeom prst="rect">
            <a:avLst/>
          </a:prstGeom>
          <a:ln>
            <a:noFill/>
          </a:ln>
        </p:spPr>
      </p:pic>
      <p:pic>
        <p:nvPicPr>
          <p:cNvPr id="584" name="그림 10"/>
          <p:cNvPicPr/>
          <p:nvPr/>
        </p:nvPicPr>
        <p:blipFill>
          <a:blip r:embed="rId3"/>
          <a:stretch/>
        </p:blipFill>
        <p:spPr>
          <a:xfrm>
            <a:off x="3225960" y="4402440"/>
            <a:ext cx="2691360" cy="501840"/>
          </a:xfrm>
          <a:prstGeom prst="rect">
            <a:avLst/>
          </a:prstGeom>
          <a:ln>
            <a:noFill/>
          </a:ln>
        </p:spPr>
      </p:pic>
      <p:pic>
        <p:nvPicPr>
          <p:cNvPr id="585" name="그림 1"/>
          <p:cNvPicPr/>
          <p:nvPr/>
        </p:nvPicPr>
        <p:blipFill>
          <a:blip r:embed="rId4"/>
          <a:stretch/>
        </p:blipFill>
        <p:spPr>
          <a:xfrm>
            <a:off x="1109160" y="2246400"/>
            <a:ext cx="6924600" cy="118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1847543-328C-47E9-8ADF-6EF99063B129}"/>
              </a:ext>
            </a:extLst>
          </p:cNvPr>
          <p:cNvGrpSpPr/>
          <p:nvPr/>
        </p:nvGrpSpPr>
        <p:grpSpPr>
          <a:xfrm>
            <a:off x="3256542" y="1078184"/>
            <a:ext cx="3685139" cy="5272214"/>
            <a:chOff x="2481351" y="677066"/>
            <a:chExt cx="4207200" cy="6019110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2"/>
            <a:srcRect l="74" t="4688" r="-202" b="-4688"/>
            <a:stretch/>
          </p:blipFill>
          <p:spPr>
            <a:xfrm rot="4641389">
              <a:off x="4192691" y="3449873"/>
              <a:ext cx="1396643" cy="38395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4A7884-4F99-408B-A88B-336EA74CC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351" y="677066"/>
              <a:ext cx="4207200" cy="6019110"/>
            </a:xfrm>
            <a:prstGeom prst="rect">
              <a:avLst/>
            </a:prstGeom>
          </p:spPr>
        </p:pic>
      </p:grpSp>
      <p:pic>
        <p:nvPicPr>
          <p:cNvPr id="1071" name="그림 1070">
            <a:extLst>
              <a:ext uri="{FF2B5EF4-FFF2-40B4-BE49-F238E27FC236}">
                <a16:creationId xmlns:a16="http://schemas.microsoft.com/office/drawing/2014/main" id="{D9911377-1BEA-42D4-83D6-04EB506D9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64"/>
          <a:stretch/>
        </p:blipFill>
        <p:spPr>
          <a:xfrm>
            <a:off x="179512" y="4358024"/>
            <a:ext cx="8964488" cy="19160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스마트 </a:t>
            </a:r>
            <a:r>
              <a:rPr lang="ko-KR" altLang="en-US" dirty="0" err="1"/>
              <a:t>항로지표</a:t>
            </a:r>
            <a:r>
              <a:rPr lang="ko-KR" altLang="en-US" dirty="0"/>
              <a:t> </a:t>
            </a:r>
            <a:r>
              <a:rPr lang="ko-KR" altLang="en-US" dirty="0" err="1"/>
              <a:t>구상안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대형</a:t>
            </a:r>
            <a:r>
              <a:rPr lang="en-US" altLang="ko-KR" dirty="0"/>
              <a:t>(</a:t>
            </a:r>
            <a:r>
              <a:rPr lang="ko-KR" altLang="en-US" dirty="0" err="1"/>
              <a:t>거점형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36359" y="6274046"/>
            <a:ext cx="1199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[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대형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거점형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)]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4BD3AE3-4CD1-4F29-8B5E-4BA367C9625E}"/>
              </a:ext>
            </a:extLst>
          </p:cNvPr>
          <p:cNvGrpSpPr/>
          <p:nvPr/>
        </p:nvGrpSpPr>
        <p:grpSpPr>
          <a:xfrm>
            <a:off x="2286699" y="2475081"/>
            <a:ext cx="1382438" cy="698139"/>
            <a:chOff x="1758751" y="3109136"/>
            <a:chExt cx="1382438" cy="698139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F7DE257-07C8-436B-8317-62BAC816E40E}"/>
                </a:ext>
              </a:extLst>
            </p:cNvPr>
            <p:cNvSpPr/>
            <p:nvPr/>
          </p:nvSpPr>
          <p:spPr>
            <a:xfrm>
              <a:off x="1758751" y="3124987"/>
              <a:ext cx="1382438" cy="682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92CF024-D37C-4478-A665-CD31A0A17B28}"/>
                </a:ext>
              </a:extLst>
            </p:cNvPr>
            <p:cNvGrpSpPr/>
            <p:nvPr/>
          </p:nvGrpSpPr>
          <p:grpSpPr>
            <a:xfrm>
              <a:off x="1772538" y="3109136"/>
              <a:ext cx="1354865" cy="698139"/>
              <a:chOff x="1786324" y="3109136"/>
              <a:chExt cx="1354865" cy="698139"/>
            </a:xfrm>
          </p:grpSpPr>
          <p:sp>
            <p:nvSpPr>
              <p:cNvPr id="72" name="직사각형 71"/>
              <p:cNvSpPr/>
              <p:nvPr/>
            </p:nvSpPr>
            <p:spPr>
              <a:xfrm>
                <a:off x="2320363" y="3327401"/>
                <a:ext cx="170291" cy="205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+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E2589851-26C9-4A2E-B5DD-65A4E942B73E}"/>
                  </a:ext>
                </a:extLst>
              </p:cNvPr>
              <p:cNvGrpSpPr/>
              <p:nvPr/>
            </p:nvGrpSpPr>
            <p:grpSpPr>
              <a:xfrm>
                <a:off x="1786324" y="3109136"/>
                <a:ext cx="681287" cy="698139"/>
                <a:chOff x="1786324" y="3109136"/>
                <a:chExt cx="681287" cy="698139"/>
              </a:xfrm>
            </p:grpSpPr>
            <p:pic>
              <p:nvPicPr>
                <p:cNvPr id="1040" name="Picture 16" descr="https://o.remove.bg/downloads/d019fc2a-5770-4b43-b902-33907730e737/unnamed-removebg-preview.png">
                  <a:extLst>
                    <a:ext uri="{FF2B5EF4-FFF2-40B4-BE49-F238E27FC236}">
                      <a16:creationId xmlns:a16="http://schemas.microsoft.com/office/drawing/2014/main" id="{1DDF03E3-DA44-4770-A1CF-89B1381EE5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4625" y="3109136"/>
                  <a:ext cx="484684" cy="4846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8F75DCB-BCF3-4ED4-8C6B-BB90A949559C}"/>
                    </a:ext>
                  </a:extLst>
                </p:cNvPr>
                <p:cNvSpPr txBox="1"/>
                <p:nvPr/>
              </p:nvSpPr>
              <p:spPr>
                <a:xfrm>
                  <a:off x="1786324" y="3545665"/>
                  <a:ext cx="68128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비상전원</a:t>
                  </a: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D77616B-E21D-42D8-9D72-B317676B73C3}"/>
                  </a:ext>
                </a:extLst>
              </p:cNvPr>
              <p:cNvGrpSpPr/>
              <p:nvPr/>
            </p:nvGrpSpPr>
            <p:grpSpPr>
              <a:xfrm>
                <a:off x="2443020" y="3205487"/>
                <a:ext cx="698169" cy="601788"/>
                <a:chOff x="2443020" y="3205487"/>
                <a:chExt cx="698169" cy="601788"/>
              </a:xfrm>
            </p:grpSpPr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3874"/>
                <a:stretch/>
              </p:blipFill>
              <p:spPr>
                <a:xfrm>
                  <a:off x="2565812" y="3205487"/>
                  <a:ext cx="452585" cy="291982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FD725B6-317E-4C54-A782-02F76889E2E2}"/>
                    </a:ext>
                  </a:extLst>
                </p:cNvPr>
                <p:cNvSpPr txBox="1"/>
                <p:nvPr/>
              </p:nvSpPr>
              <p:spPr>
                <a:xfrm>
                  <a:off x="2443020" y="3545665"/>
                  <a:ext cx="69816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통신모듈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C03153FA-67BA-403B-8396-EF492EA32CBE}"/>
              </a:ext>
            </a:extLst>
          </p:cNvPr>
          <p:cNvGrpSpPr/>
          <p:nvPr/>
        </p:nvGrpSpPr>
        <p:grpSpPr>
          <a:xfrm>
            <a:off x="5698224" y="892838"/>
            <a:ext cx="636716" cy="811540"/>
            <a:chOff x="5173760" y="942348"/>
            <a:chExt cx="636716" cy="81154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EF179F8-2B19-43D4-890D-2A8B539F4896}"/>
                </a:ext>
              </a:extLst>
            </p:cNvPr>
            <p:cNvSpPr txBox="1"/>
            <p:nvPr/>
          </p:nvSpPr>
          <p:spPr>
            <a:xfrm>
              <a:off x="5194265" y="1524784"/>
              <a:ext cx="596636" cy="229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등명기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334F4D9-161C-4046-A89C-7FFEDA344FD6}"/>
                </a:ext>
              </a:extLst>
            </p:cNvPr>
            <p:cNvGrpSpPr/>
            <p:nvPr/>
          </p:nvGrpSpPr>
          <p:grpSpPr>
            <a:xfrm>
              <a:off x="5173760" y="942348"/>
              <a:ext cx="636716" cy="593062"/>
              <a:chOff x="8341096" y="1699038"/>
              <a:chExt cx="871744" cy="811976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2594ECC-E402-43B3-9A8E-8FE493E88C1D}"/>
                  </a:ext>
                </a:extLst>
              </p:cNvPr>
              <p:cNvSpPr/>
              <p:nvPr/>
            </p:nvSpPr>
            <p:spPr>
              <a:xfrm>
                <a:off x="8341096" y="1699038"/>
                <a:ext cx="871744" cy="8119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>
                    <a:lumMod val="50000"/>
                  </a:schemeClr>
                </a:solidFill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pic>
            <p:nvPicPr>
              <p:cNvPr id="1042" name="Picture 18" descr="https://o.remove.bg/downloads/baf25a04-7c72-4330-950d-702f0859ded6/unnamed-removebg-preview.png">
                <a:extLst>
                  <a:ext uri="{FF2B5EF4-FFF2-40B4-BE49-F238E27FC236}">
                    <a16:creationId xmlns:a16="http://schemas.microsoft.com/office/drawing/2014/main" id="{770BE1DB-5C71-41F7-AEB4-674863DB34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693" y="1753750"/>
                <a:ext cx="702550" cy="702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023A68DE-8141-4F49-8116-AC95F28A74B7}"/>
              </a:ext>
            </a:extLst>
          </p:cNvPr>
          <p:cNvGrpSpPr/>
          <p:nvPr/>
        </p:nvGrpSpPr>
        <p:grpSpPr>
          <a:xfrm>
            <a:off x="5876329" y="2838669"/>
            <a:ext cx="871744" cy="854369"/>
            <a:chOff x="5487595" y="2915821"/>
            <a:chExt cx="871744" cy="854369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0B4E9656-708F-405F-9D38-8CC5C3104C3C}"/>
                </a:ext>
              </a:extLst>
            </p:cNvPr>
            <p:cNvSpPr/>
            <p:nvPr/>
          </p:nvSpPr>
          <p:spPr>
            <a:xfrm>
              <a:off x="5487595" y="2915821"/>
              <a:ext cx="871744" cy="4323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4866A76A-A2F6-41E5-BD23-D70FF71C3845}"/>
                </a:ext>
              </a:extLst>
            </p:cNvPr>
            <p:cNvGrpSpPr/>
            <p:nvPr/>
          </p:nvGrpSpPr>
          <p:grpSpPr>
            <a:xfrm>
              <a:off x="5495870" y="3000250"/>
              <a:ext cx="855194" cy="769940"/>
              <a:chOff x="5495870" y="3000250"/>
              <a:chExt cx="855194" cy="769940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495870" y="3339303"/>
                <a:ext cx="8551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태양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/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빛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전력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축적기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8771" y="3000250"/>
                <a:ext cx="649392" cy="284665"/>
              </a:xfrm>
              <a:prstGeom prst="rect">
                <a:avLst/>
              </a:prstGeom>
            </p:spPr>
          </p:pic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5176F22-6EB7-4667-9A78-0B1E456EA8A8}"/>
              </a:ext>
            </a:extLst>
          </p:cNvPr>
          <p:cNvGrpSpPr/>
          <p:nvPr/>
        </p:nvGrpSpPr>
        <p:grpSpPr>
          <a:xfrm>
            <a:off x="587434" y="3274906"/>
            <a:ext cx="3719093" cy="881864"/>
            <a:chOff x="284622" y="4989368"/>
            <a:chExt cx="3719093" cy="881864"/>
          </a:xfrm>
        </p:grpSpPr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EBAA377-B329-4671-A221-9B791903A2F7}"/>
                </a:ext>
              </a:extLst>
            </p:cNvPr>
            <p:cNvSpPr/>
            <p:nvPr/>
          </p:nvSpPr>
          <p:spPr>
            <a:xfrm>
              <a:off x="284622" y="4989368"/>
              <a:ext cx="3719093" cy="881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79220DA5-7B6F-4ECC-8A3B-5AA97882A66D}"/>
                </a:ext>
              </a:extLst>
            </p:cNvPr>
            <p:cNvSpPr/>
            <p:nvPr/>
          </p:nvSpPr>
          <p:spPr>
            <a:xfrm>
              <a:off x="1911729" y="5252365"/>
              <a:ext cx="17029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+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34D20420-9434-4CBC-A5A4-D724013F100E}"/>
                </a:ext>
              </a:extLst>
            </p:cNvPr>
            <p:cNvSpPr/>
            <p:nvPr/>
          </p:nvSpPr>
          <p:spPr>
            <a:xfrm>
              <a:off x="1015652" y="5252365"/>
              <a:ext cx="17029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+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  <p:grpSp>
          <p:nvGrpSpPr>
            <p:cNvPr id="1077" name="그룹 1076">
              <a:extLst>
                <a:ext uri="{FF2B5EF4-FFF2-40B4-BE49-F238E27FC236}">
                  <a16:creationId xmlns:a16="http://schemas.microsoft.com/office/drawing/2014/main" id="{223C1F94-B201-475B-A675-7B62216BE731}"/>
                </a:ext>
              </a:extLst>
            </p:cNvPr>
            <p:cNvGrpSpPr/>
            <p:nvPr/>
          </p:nvGrpSpPr>
          <p:grpSpPr>
            <a:xfrm>
              <a:off x="335830" y="5093498"/>
              <a:ext cx="829073" cy="722022"/>
              <a:chOff x="335830" y="5093498"/>
              <a:chExt cx="829073" cy="722022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35830" y="5553910"/>
                <a:ext cx="82907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통합 플랫폼</a:t>
                </a:r>
              </a:p>
            </p:txBody>
          </p:sp>
          <p:pic>
            <p:nvPicPr>
              <p:cNvPr id="1058" name="Picture 34" descr="https://o.remove.bg/downloads/00a192aa-e5ae-4d9b-9bfa-165a0b3c6648/%E3%85%87-removebg-preview.png">
                <a:extLst>
                  <a:ext uri="{FF2B5EF4-FFF2-40B4-BE49-F238E27FC236}">
                    <a16:creationId xmlns:a16="http://schemas.microsoft.com/office/drawing/2014/main" id="{35E7A1C8-112A-4328-BBC2-903B5D2476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744" y="5093498"/>
                <a:ext cx="489245" cy="451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563AEFD-4E5B-4706-99C4-6493B59B24FF}"/>
                </a:ext>
              </a:extLst>
            </p:cNvPr>
            <p:cNvSpPr/>
            <p:nvPr/>
          </p:nvSpPr>
          <p:spPr>
            <a:xfrm>
              <a:off x="2735874" y="5252365"/>
              <a:ext cx="17029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+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  <p:grpSp>
          <p:nvGrpSpPr>
            <p:cNvPr id="1078" name="그룹 1077">
              <a:extLst>
                <a:ext uri="{FF2B5EF4-FFF2-40B4-BE49-F238E27FC236}">
                  <a16:creationId xmlns:a16="http://schemas.microsoft.com/office/drawing/2014/main" id="{588C54F3-5D5C-4CB7-AF4D-66E9315616C5}"/>
                </a:ext>
              </a:extLst>
            </p:cNvPr>
            <p:cNvGrpSpPr/>
            <p:nvPr/>
          </p:nvGrpSpPr>
          <p:grpSpPr>
            <a:xfrm>
              <a:off x="1130312" y="5206293"/>
              <a:ext cx="800219" cy="616691"/>
              <a:chOff x="1130312" y="5206293"/>
              <a:chExt cx="800219" cy="616691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130312" y="5561374"/>
                <a:ext cx="80021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전용배터리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pic>
            <p:nvPicPr>
              <p:cNvPr id="1075" name="Picture 36" descr="https://o.remove.bg/downloads/9c27ded8-8e4b-4d0e-8a6e-d2f7d3e690cb/%EA%B7%B8%EB%A6%BC3-removebg-preview.png">
                <a:extLst>
                  <a:ext uri="{FF2B5EF4-FFF2-40B4-BE49-F238E27FC236}">
                    <a16:creationId xmlns:a16="http://schemas.microsoft.com/office/drawing/2014/main" id="{5C0D837E-AE22-4A60-BF6C-E977625DFA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852" y="5206293"/>
                <a:ext cx="733425" cy="400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4235F9EF-2E01-490B-B081-5F8B56216883}"/>
                </a:ext>
              </a:extLst>
            </p:cNvPr>
            <p:cNvGrpSpPr/>
            <p:nvPr/>
          </p:nvGrpSpPr>
          <p:grpSpPr>
            <a:xfrm>
              <a:off x="1956837" y="5167194"/>
              <a:ext cx="915635" cy="648326"/>
              <a:chOff x="1956837" y="5167194"/>
              <a:chExt cx="915635" cy="648326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1956837" y="5553910"/>
                <a:ext cx="91563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충방전조절기</a:t>
                </a:r>
              </a:p>
            </p:txBody>
          </p:sp>
          <p:pic>
            <p:nvPicPr>
              <p:cNvPr id="1076" name="Picture 38" descr="https://o.remove.bg/downloads/42fd559c-6821-4e7e-9a78-b57bd4cace9f/%EA%B7%B8%EB%A6%BC5-removebg-preview.png">
                <a:extLst>
                  <a:ext uri="{FF2B5EF4-FFF2-40B4-BE49-F238E27FC236}">
                    <a16:creationId xmlns:a16="http://schemas.microsoft.com/office/drawing/2014/main" id="{55A5B236-DD32-4666-93F7-F3C372923B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5944" y="5167194"/>
                <a:ext cx="523534" cy="439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BE35E69F-1FDA-4347-9C05-DC2E7191171E}"/>
                </a:ext>
              </a:extLst>
            </p:cNvPr>
            <p:cNvGrpSpPr/>
            <p:nvPr/>
          </p:nvGrpSpPr>
          <p:grpSpPr>
            <a:xfrm>
              <a:off x="2773892" y="5060967"/>
              <a:ext cx="1210588" cy="762219"/>
              <a:chOff x="2773892" y="5060967"/>
              <a:chExt cx="1210588" cy="762219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773892" y="5561576"/>
                <a:ext cx="121058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고장 자가검진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SW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pic>
            <p:nvPicPr>
              <p:cNvPr id="128" name="Picture 42" descr="https://o.remove.bg/downloads/bb4c26e9-520c-4ca8-8bff-7c34d222bdb4/%EA%B7%B8%EB%A6%BC8-removebg-preview.png">
                <a:extLst>
                  <a:ext uri="{FF2B5EF4-FFF2-40B4-BE49-F238E27FC236}">
                    <a16:creationId xmlns:a16="http://schemas.microsoft.com/office/drawing/2014/main" id="{52C580D2-1FBF-4075-ADD0-D409C27B10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8581" y="5060967"/>
                <a:ext cx="525182" cy="555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D624CB1A-06C8-4802-BC90-C27CA1F592A2}"/>
              </a:ext>
            </a:extLst>
          </p:cNvPr>
          <p:cNvGrpSpPr/>
          <p:nvPr/>
        </p:nvGrpSpPr>
        <p:grpSpPr>
          <a:xfrm>
            <a:off x="482479" y="794140"/>
            <a:ext cx="3823803" cy="1176694"/>
            <a:chOff x="508608" y="1154303"/>
            <a:chExt cx="3823803" cy="1176694"/>
          </a:xfrm>
        </p:grpSpPr>
        <p:grpSp>
          <p:nvGrpSpPr>
            <p:cNvPr id="1047" name="그룹 1046">
              <a:extLst>
                <a:ext uri="{FF2B5EF4-FFF2-40B4-BE49-F238E27FC236}">
                  <a16:creationId xmlns:a16="http://schemas.microsoft.com/office/drawing/2014/main" id="{3854549F-6EA6-45BC-91E6-C85803D4F2B9}"/>
                </a:ext>
              </a:extLst>
            </p:cNvPr>
            <p:cNvGrpSpPr/>
            <p:nvPr/>
          </p:nvGrpSpPr>
          <p:grpSpPr>
            <a:xfrm>
              <a:off x="625247" y="1154303"/>
              <a:ext cx="2694650" cy="1176694"/>
              <a:chOff x="625247" y="1154303"/>
              <a:chExt cx="2694650" cy="117669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613017" y="2069387"/>
                <a:ext cx="7191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기상 센서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FC14EFC3-1717-4788-A909-F2D2D28B4E29}"/>
                  </a:ext>
                </a:extLst>
              </p:cNvPr>
              <p:cNvSpPr/>
              <p:nvPr/>
            </p:nvSpPr>
            <p:spPr>
              <a:xfrm>
                <a:off x="625247" y="1154303"/>
                <a:ext cx="2694650" cy="88186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>
                    <a:lumMod val="50000"/>
                  </a:schemeClr>
                </a:solidFill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D01DC2E-46AB-4536-8728-6B01F139AB66}"/>
                </a:ext>
              </a:extLst>
            </p:cNvPr>
            <p:cNvGrpSpPr/>
            <p:nvPr/>
          </p:nvGrpSpPr>
          <p:grpSpPr>
            <a:xfrm>
              <a:off x="508608" y="1214362"/>
              <a:ext cx="2874085" cy="772930"/>
              <a:chOff x="508608" y="1214362"/>
              <a:chExt cx="2874085" cy="772930"/>
            </a:xfrm>
          </p:grpSpPr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5D2A4CF3-4824-4B0E-AB75-DAEBA81C2999}"/>
                  </a:ext>
                </a:extLst>
              </p:cNvPr>
              <p:cNvGrpSpPr/>
              <p:nvPr/>
            </p:nvGrpSpPr>
            <p:grpSpPr>
              <a:xfrm>
                <a:off x="1836511" y="1266279"/>
                <a:ext cx="802478" cy="721013"/>
                <a:chOff x="1709653" y="1312334"/>
                <a:chExt cx="802478" cy="721013"/>
              </a:xfrm>
            </p:grpSpPr>
            <p:pic>
              <p:nvPicPr>
                <p:cNvPr id="1052" name="Picture 28" descr="https://o.remove.bg/downloads/0f70d7ec-5cea-4697-aab4-d3764cd471c5/05106_300_dpi_for_ONSET-removebg-preview.png">
                  <a:extLst>
                    <a:ext uri="{FF2B5EF4-FFF2-40B4-BE49-F238E27FC236}">
                      <a16:creationId xmlns:a16="http://schemas.microsoft.com/office/drawing/2014/main" id="{69469572-6A2A-4147-A549-D80DC0773C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34471" y="1312334"/>
                  <a:ext cx="752843" cy="5249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DFE5CB36-E463-462E-9E4B-2B262A8C3287}"/>
                    </a:ext>
                  </a:extLst>
                </p:cNvPr>
                <p:cNvSpPr txBox="1"/>
                <p:nvPr/>
              </p:nvSpPr>
              <p:spPr>
                <a:xfrm>
                  <a:off x="1709653" y="1817903"/>
                  <a:ext cx="8024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풍향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, </a:t>
                  </a: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풍속계</a:t>
                  </a:r>
                </a:p>
              </p:txBody>
            </p:sp>
          </p:grpSp>
          <p:grpSp>
            <p:nvGrpSpPr>
              <p:cNvPr id="1043" name="그룹 1042">
                <a:extLst>
                  <a:ext uri="{FF2B5EF4-FFF2-40B4-BE49-F238E27FC236}">
                    <a16:creationId xmlns:a16="http://schemas.microsoft.com/office/drawing/2014/main" id="{EF84CABA-14E6-413C-8547-A091CD41C4B3}"/>
                  </a:ext>
                </a:extLst>
              </p:cNvPr>
              <p:cNvGrpSpPr/>
              <p:nvPr/>
            </p:nvGrpSpPr>
            <p:grpSpPr>
              <a:xfrm>
                <a:off x="508608" y="1214362"/>
                <a:ext cx="802478" cy="772930"/>
                <a:chOff x="969937" y="1355564"/>
                <a:chExt cx="802478" cy="772930"/>
              </a:xfrm>
            </p:grpSpPr>
            <p:pic>
              <p:nvPicPr>
                <p:cNvPr id="1054" name="Picture 30" descr="https://o.remove.bg/downloads/bf24ddcd-09f8-4e8e-9eec-494965cff213/unnamed-removebg-preview.png">
                  <a:extLst>
                    <a:ext uri="{FF2B5EF4-FFF2-40B4-BE49-F238E27FC236}">
                      <a16:creationId xmlns:a16="http://schemas.microsoft.com/office/drawing/2014/main" id="{8FA1CBBA-8DCC-422C-A789-1986B3AE28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0895" y="1355564"/>
                  <a:ext cx="520563" cy="520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50037D99-3421-42ED-8B6F-1975E74CBA05}"/>
                    </a:ext>
                  </a:extLst>
                </p:cNvPr>
                <p:cNvSpPr txBox="1"/>
                <p:nvPr/>
              </p:nvSpPr>
              <p:spPr>
                <a:xfrm>
                  <a:off x="969937" y="1913050"/>
                  <a:ext cx="8024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온습도계</a:t>
                  </a:r>
                  <a:endPara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</p:grp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C2C93422-8326-405B-A2E8-581E816ED9E2}"/>
                  </a:ext>
                </a:extLst>
              </p:cNvPr>
              <p:cNvSpPr/>
              <p:nvPr/>
            </p:nvSpPr>
            <p:spPr>
              <a:xfrm>
                <a:off x="1033919" y="1443152"/>
                <a:ext cx="170291" cy="205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+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  <p:grpSp>
            <p:nvGrpSpPr>
              <p:cNvPr id="1045" name="그룹 1044">
                <a:extLst>
                  <a:ext uri="{FF2B5EF4-FFF2-40B4-BE49-F238E27FC236}">
                    <a16:creationId xmlns:a16="http://schemas.microsoft.com/office/drawing/2014/main" id="{4DAB4714-7040-4A88-885B-DB7C658FEA95}"/>
                  </a:ext>
                </a:extLst>
              </p:cNvPr>
              <p:cNvGrpSpPr/>
              <p:nvPr/>
            </p:nvGrpSpPr>
            <p:grpSpPr>
              <a:xfrm>
                <a:off x="1130034" y="1389808"/>
                <a:ext cx="802478" cy="597484"/>
                <a:chOff x="2305483" y="1466505"/>
                <a:chExt cx="802478" cy="597484"/>
              </a:xfrm>
            </p:grpSpPr>
            <p:pic>
              <p:nvPicPr>
                <p:cNvPr id="1056" name="Picture 32" descr="https://o.remove.bg/downloads/b74c352f-9c5d-4e6d-8481-b89f527a5541/PTB210_1-removebg-preview.png">
                  <a:extLst>
                    <a:ext uri="{FF2B5EF4-FFF2-40B4-BE49-F238E27FC236}">
                      <a16:creationId xmlns:a16="http://schemas.microsoft.com/office/drawing/2014/main" id="{EDC4D69E-E38A-4562-9DA8-5BCD3933BF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560" r="2095" b="9566"/>
                <a:stretch/>
              </p:blipFill>
              <p:spPr bwMode="auto">
                <a:xfrm>
                  <a:off x="2427196" y="1466505"/>
                  <a:ext cx="559053" cy="3255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4C8E0025-9CEC-48FA-A978-B6D93F5A5792}"/>
                    </a:ext>
                  </a:extLst>
                </p:cNvPr>
                <p:cNvSpPr txBox="1"/>
                <p:nvPr/>
              </p:nvSpPr>
              <p:spPr>
                <a:xfrm>
                  <a:off x="2305483" y="1848545"/>
                  <a:ext cx="8024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기압계</a:t>
                  </a:r>
                </a:p>
              </p:txBody>
            </p:sp>
          </p:grp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4F43CA35-90FE-417F-B371-26406A9F25FF}"/>
                  </a:ext>
                </a:extLst>
              </p:cNvPr>
              <p:cNvSpPr/>
              <p:nvPr/>
            </p:nvSpPr>
            <p:spPr>
              <a:xfrm>
                <a:off x="1757664" y="1443152"/>
                <a:ext cx="170291" cy="205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+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77FD32B3-7A80-4502-B96D-3036B089D3F7}"/>
                  </a:ext>
                </a:extLst>
              </p:cNvPr>
              <p:cNvSpPr/>
              <p:nvPr/>
            </p:nvSpPr>
            <p:spPr>
              <a:xfrm>
                <a:off x="2481234" y="1443152"/>
                <a:ext cx="170291" cy="205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+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B7824A6C-B125-485D-B703-4CD4182C14A7}"/>
                  </a:ext>
                </a:extLst>
              </p:cNvPr>
              <p:cNvGrpSpPr/>
              <p:nvPr/>
            </p:nvGrpSpPr>
            <p:grpSpPr>
              <a:xfrm>
                <a:off x="2580215" y="1342228"/>
                <a:ext cx="802478" cy="645064"/>
                <a:chOff x="2580215" y="1342228"/>
                <a:chExt cx="802478" cy="645064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15115D9-0964-4CCD-A806-5D3E37C7340C}"/>
                    </a:ext>
                  </a:extLst>
                </p:cNvPr>
                <p:cNvSpPr txBox="1"/>
                <p:nvPr/>
              </p:nvSpPr>
              <p:spPr>
                <a:xfrm>
                  <a:off x="2580215" y="1771848"/>
                  <a:ext cx="8024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유량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,</a:t>
                  </a: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유속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,</a:t>
                  </a: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수온</a:t>
                  </a:r>
                </a:p>
              </p:txBody>
            </p:sp>
            <p:pic>
              <p:nvPicPr>
                <p:cNvPr id="141" name="Picture 44" descr="https://o.remove.bg/downloads/1e9b63e2-ec25-4522-b2ff-27dd720f9fdb/unnamed-removebg-preview.png">
                  <a:extLst>
                    <a:ext uri="{FF2B5EF4-FFF2-40B4-BE49-F238E27FC236}">
                      <a16:creationId xmlns:a16="http://schemas.microsoft.com/office/drawing/2014/main" id="{D88D7CC7-A318-4C86-9E40-77DBB8EB53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074665" flipH="1">
                  <a:off x="2673646" y="1452027"/>
                  <a:ext cx="476847" cy="2572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51" name="연결선: 꺾임 150">
              <a:extLst>
                <a:ext uri="{FF2B5EF4-FFF2-40B4-BE49-F238E27FC236}">
                  <a16:creationId xmlns:a16="http://schemas.microsoft.com/office/drawing/2014/main" id="{5BDE22B1-8F2A-4CED-A725-F094B78F7C46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>
              <a:off x="3319897" y="1595235"/>
              <a:ext cx="1012514" cy="732467"/>
            </a:xfrm>
            <a:prstGeom prst="bentConnector3">
              <a:avLst>
                <a:gd name="adj1" fmla="val 61104"/>
              </a:avLst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7BEEF8F8-36D2-4EF1-88C7-52F2F432992B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3669137" y="2832076"/>
            <a:ext cx="1155674" cy="356994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937A8B7B-0917-4698-9553-1E477E9217CC}"/>
              </a:ext>
            </a:extLst>
          </p:cNvPr>
          <p:cNvCxnSpPr>
            <a:cxnSpLocks/>
            <a:stCxn id="187" idx="2"/>
          </p:cNvCxnSpPr>
          <p:nvPr/>
        </p:nvCxnSpPr>
        <p:spPr>
          <a:xfrm rot="16200000" flipH="1">
            <a:off x="3362834" y="3240917"/>
            <a:ext cx="348205" cy="2179910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064B3038-A94D-421A-A455-0BE5E57B2E00}"/>
              </a:ext>
            </a:extLst>
          </p:cNvPr>
          <p:cNvCxnSpPr>
            <a:endCxn id="149" idx="1"/>
          </p:cNvCxnSpPr>
          <p:nvPr/>
        </p:nvCxnSpPr>
        <p:spPr>
          <a:xfrm>
            <a:off x="5259444" y="2824151"/>
            <a:ext cx="616885" cy="230672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CF9F3E20-14C8-4EF5-915D-F7FFE3E002C8}"/>
              </a:ext>
            </a:extLst>
          </p:cNvPr>
          <p:cNvGrpSpPr/>
          <p:nvPr/>
        </p:nvGrpSpPr>
        <p:grpSpPr>
          <a:xfrm>
            <a:off x="5259926" y="3356992"/>
            <a:ext cx="2865993" cy="2784037"/>
            <a:chOff x="5259926" y="3356992"/>
            <a:chExt cx="2865993" cy="278403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407220A-38AD-445C-B615-ECD5E62CD7A0}"/>
                </a:ext>
              </a:extLst>
            </p:cNvPr>
            <p:cNvGrpSpPr/>
            <p:nvPr/>
          </p:nvGrpSpPr>
          <p:grpSpPr>
            <a:xfrm>
              <a:off x="6829775" y="3356992"/>
              <a:ext cx="1296144" cy="1089770"/>
              <a:chOff x="5625752" y="4340186"/>
              <a:chExt cx="1296144" cy="1089770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625752" y="5168346"/>
                <a:ext cx="12961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수중 센서</a:t>
                </a: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32965F8-DEBA-4CB3-8AF0-99797A4B3F96}"/>
                  </a:ext>
                </a:extLst>
              </p:cNvPr>
              <p:cNvGrpSpPr/>
              <p:nvPr/>
            </p:nvGrpSpPr>
            <p:grpSpPr>
              <a:xfrm>
                <a:off x="5808259" y="4340186"/>
                <a:ext cx="871744" cy="811976"/>
                <a:chOff x="5808259" y="4340186"/>
                <a:chExt cx="871744" cy="81197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690E95D-A370-4B15-B9D5-F42D1C5D3E1E}"/>
                    </a:ext>
                  </a:extLst>
                </p:cNvPr>
                <p:cNvSpPr/>
                <p:nvPr/>
              </p:nvSpPr>
              <p:spPr>
                <a:xfrm>
                  <a:off x="5808259" y="4340186"/>
                  <a:ext cx="871744" cy="8119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>
                      <a:lumMod val="50000"/>
                    </a:schemeClr>
                  </a:solidFill>
                  <a:prstDash val="dash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BBB85065-B529-44D4-AEB8-1EEC76BB44FE}"/>
                    </a:ext>
                  </a:extLst>
                </p:cNvPr>
                <p:cNvGrpSpPr/>
                <p:nvPr/>
              </p:nvGrpSpPr>
              <p:grpSpPr>
                <a:xfrm>
                  <a:off x="5864747" y="4389489"/>
                  <a:ext cx="802478" cy="762673"/>
                  <a:chOff x="5864747" y="4389489"/>
                  <a:chExt cx="802478" cy="762673"/>
                </a:xfrm>
              </p:grpSpPr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4801D43C-49FC-4605-A83B-0B599214482F}"/>
                      </a:ext>
                    </a:extLst>
                  </p:cNvPr>
                  <p:cNvSpPr txBox="1"/>
                  <p:nvPr/>
                </p:nvSpPr>
                <p:spPr>
                  <a:xfrm>
                    <a:off x="5864747" y="4813608"/>
                    <a:ext cx="80247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엽록소 수온</a:t>
                    </a:r>
                    <a:endPara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endParaRPr>
                  </a:p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용존산소</a:t>
                    </a: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 염분</a:t>
                    </a:r>
                  </a:p>
                </p:txBody>
              </p: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48F0B845-37DD-433B-805B-8D0E6F367A51}"/>
                      </a:ext>
                    </a:extLst>
                  </p:cNvPr>
                  <p:cNvGrpSpPr/>
                  <p:nvPr/>
                </p:nvGrpSpPr>
                <p:grpSpPr>
                  <a:xfrm>
                    <a:off x="5990153" y="4389489"/>
                    <a:ext cx="594596" cy="452332"/>
                    <a:chOff x="5990153" y="4389489"/>
                    <a:chExt cx="594596" cy="452332"/>
                  </a:xfrm>
                </p:grpSpPr>
                <p:grpSp>
                  <p:nvGrpSpPr>
                    <p:cNvPr id="14" name="그룹 13">
                      <a:extLst>
                        <a:ext uri="{FF2B5EF4-FFF2-40B4-BE49-F238E27FC236}">
                          <a16:creationId xmlns:a16="http://schemas.microsoft.com/office/drawing/2014/main" id="{E295E997-2C72-4658-8334-3EA728AA92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90153" y="4389489"/>
                      <a:ext cx="389007" cy="404698"/>
                      <a:chOff x="5993974" y="4252792"/>
                      <a:chExt cx="627222" cy="596265"/>
                    </a:xfrm>
                  </p:grpSpPr>
                  <p:pic>
                    <p:nvPicPr>
                      <p:cNvPr id="1030" name="Picture 6" descr="https://o.remove.bg/downloads/a44fe661-f355-493c-bbbf-eb533c298413/2604F94A566FC61B01-removebg-preview.png">
                        <a:extLst>
                          <a:ext uri="{FF2B5EF4-FFF2-40B4-BE49-F238E27FC236}">
                            <a16:creationId xmlns:a16="http://schemas.microsoft.com/office/drawing/2014/main" id="{8C61B4D0-18CD-4026-BCEF-92089414A2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958" r="67926"/>
                      <a:stretch/>
                    </p:blipFill>
                    <p:spPr bwMode="auto">
                      <a:xfrm>
                        <a:off x="6319951" y="4278919"/>
                        <a:ext cx="301245" cy="570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6" name="Picture 12" descr="https://o.remove.bg/downloads/8ffb4f70-2ccd-44df-926f-ae33d2bb1fa2/COS61D_front-removebg-preview.png">
                        <a:extLst>
                          <a:ext uri="{FF2B5EF4-FFF2-40B4-BE49-F238E27FC236}">
                            <a16:creationId xmlns:a16="http://schemas.microsoft.com/office/drawing/2014/main" id="{7549F02A-1AD6-47A1-BF57-57F0A79ACA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3242" r="43658" b="772"/>
                      <a:stretch/>
                    </p:blipFill>
                    <p:spPr bwMode="auto">
                      <a:xfrm>
                        <a:off x="5993974" y="4252792"/>
                        <a:ext cx="253269" cy="5962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038" name="Picture 14" descr="https://o.remove.bg/downloads/0233b757-094d-47cc-b83b-eef4eb59c593/252_shop1_203411-removebg-preview.png">
                      <a:extLst>
                        <a:ext uri="{FF2B5EF4-FFF2-40B4-BE49-F238E27FC236}">
                          <a16:creationId xmlns:a16="http://schemas.microsoft.com/office/drawing/2014/main" id="{5345391D-8B8A-49EA-ACB8-E755DF0CD66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9" r="70343" b="1980"/>
                    <a:stretch/>
                  </p:blipFill>
                  <p:spPr bwMode="auto">
                    <a:xfrm rot="10800000">
                      <a:off x="6391107" y="4437127"/>
                      <a:ext cx="193642" cy="40469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F874BAF0-2E46-4B1E-94A3-1D2C89C45A6E}"/>
                </a:ext>
              </a:extLst>
            </p:cNvPr>
            <p:cNvCxnSpPr/>
            <p:nvPr/>
          </p:nvCxnSpPr>
          <p:spPr>
            <a:xfrm>
              <a:off x="5290118" y="5157192"/>
              <a:ext cx="1100346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연결선: 꺾임 189">
              <a:extLst>
                <a:ext uri="{FF2B5EF4-FFF2-40B4-BE49-F238E27FC236}">
                  <a16:creationId xmlns:a16="http://schemas.microsoft.com/office/drawing/2014/main" id="{72FCB22A-D7E9-41B7-A3F2-5A7542098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118" y="5614031"/>
              <a:ext cx="1100346" cy="526998"/>
            </a:xfrm>
            <a:prstGeom prst="bentConnector3">
              <a:avLst>
                <a:gd name="adj1" fmla="val 100008"/>
              </a:avLst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연결선: 꺾임 203">
              <a:extLst>
                <a:ext uri="{FF2B5EF4-FFF2-40B4-BE49-F238E27FC236}">
                  <a16:creationId xmlns:a16="http://schemas.microsoft.com/office/drawing/2014/main" id="{CCA6AAB9-3B29-43FA-9EAF-26ED367BE1B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59926" y="3884360"/>
              <a:ext cx="1760449" cy="1731610"/>
            </a:xfrm>
            <a:prstGeom prst="bentConnector3">
              <a:avLst>
                <a:gd name="adj1" fmla="val 35751"/>
              </a:avLst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C2A3798F-1F5D-4C09-9B1D-6BC9A33C13EF}"/>
              </a:ext>
            </a:extLst>
          </p:cNvPr>
          <p:cNvGrpSpPr/>
          <p:nvPr/>
        </p:nvGrpSpPr>
        <p:grpSpPr>
          <a:xfrm>
            <a:off x="5378340" y="1359724"/>
            <a:ext cx="1882982" cy="1294099"/>
            <a:chOff x="5378340" y="1359724"/>
            <a:chExt cx="1882982" cy="1294099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EED4BEE-E501-4BDB-B200-1EA3F0D1871C}"/>
                </a:ext>
              </a:extLst>
            </p:cNvPr>
            <p:cNvGrpSpPr/>
            <p:nvPr/>
          </p:nvGrpSpPr>
          <p:grpSpPr>
            <a:xfrm>
              <a:off x="6437156" y="1359724"/>
              <a:ext cx="824166" cy="1294099"/>
              <a:chOff x="8026557" y="922268"/>
              <a:chExt cx="824166" cy="1294099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651F6FDC-921E-4A6F-9B5B-1B03D1DBD4F8}"/>
                  </a:ext>
                </a:extLst>
              </p:cNvPr>
              <p:cNvSpPr/>
              <p:nvPr/>
            </p:nvSpPr>
            <p:spPr>
              <a:xfrm>
                <a:off x="8120282" y="922268"/>
                <a:ext cx="636716" cy="10324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>
                    <a:lumMod val="50000"/>
                  </a:schemeClr>
                </a:solidFill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pic>
            <p:nvPicPr>
              <p:cNvPr id="1048" name="Picture 24" descr="https://o.remove.bg/downloads/5c76a645-7f97-456b-8f92-6fccef464ea2/GVA-650L-removebg-preview.png">
                <a:extLst>
                  <a:ext uri="{FF2B5EF4-FFF2-40B4-BE49-F238E27FC236}">
                    <a16:creationId xmlns:a16="http://schemas.microsoft.com/office/drawing/2014/main" id="{2E9E1765-BF29-4B8B-98A5-25DCD6A658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21" r="25934" b="7044"/>
              <a:stretch/>
            </p:blipFill>
            <p:spPr bwMode="auto">
              <a:xfrm>
                <a:off x="8221270" y="960789"/>
                <a:ext cx="515687" cy="935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48116B4-C8A8-4780-8C3E-10659F6F10BD}"/>
                  </a:ext>
                </a:extLst>
              </p:cNvPr>
              <p:cNvSpPr txBox="1"/>
              <p:nvPr/>
            </p:nvSpPr>
            <p:spPr>
              <a:xfrm>
                <a:off x="8026557" y="1954757"/>
                <a:ext cx="8241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통합 안테나</a:t>
                </a:r>
              </a:p>
            </p:txBody>
          </p:sp>
        </p:grp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3342792A-C4D3-4701-AA37-6ED3ACE28F3B}"/>
                </a:ext>
              </a:extLst>
            </p:cNvPr>
            <p:cNvCxnSpPr/>
            <p:nvPr/>
          </p:nvCxnSpPr>
          <p:spPr>
            <a:xfrm>
              <a:off x="5378340" y="2122745"/>
              <a:ext cx="1152541" cy="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연결선: 꺾임 222">
            <a:extLst>
              <a:ext uri="{FF2B5EF4-FFF2-40B4-BE49-F238E27FC236}">
                <a16:creationId xmlns:a16="http://schemas.microsoft.com/office/drawing/2014/main" id="{73FFE3D7-74EF-4E9B-B1FE-5BC271971BDB}"/>
              </a:ext>
            </a:extLst>
          </p:cNvPr>
          <p:cNvCxnSpPr>
            <a:cxnSpLocks/>
            <a:endCxn id="103" idx="1"/>
          </p:cNvCxnSpPr>
          <p:nvPr/>
        </p:nvCxnSpPr>
        <p:spPr>
          <a:xfrm rot="5400000" flipH="1" flipV="1">
            <a:off x="4895632" y="1349593"/>
            <a:ext cx="962816" cy="642368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655769" y="1832660"/>
            <a:ext cx="636716" cy="465251"/>
            <a:chOff x="3886696" y="872444"/>
            <a:chExt cx="636716" cy="59306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2594ECC-E402-43B3-9A8E-8FE493E88C1D}"/>
                </a:ext>
              </a:extLst>
            </p:cNvPr>
            <p:cNvSpPr/>
            <p:nvPr/>
          </p:nvSpPr>
          <p:spPr>
            <a:xfrm>
              <a:off x="3886696" y="872444"/>
              <a:ext cx="636716" cy="5930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995571" y="1030777"/>
              <a:ext cx="387005" cy="289820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EF179F8-2B19-43D4-890D-2A8B539F4896}"/>
              </a:ext>
            </a:extLst>
          </p:cNvPr>
          <p:cNvSpPr txBox="1"/>
          <p:nvPr/>
        </p:nvSpPr>
        <p:spPr>
          <a:xfrm>
            <a:off x="2683405" y="2267924"/>
            <a:ext cx="596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카메라</a:t>
            </a:r>
          </a:p>
        </p:txBody>
      </p:sp>
      <p:cxnSp>
        <p:nvCxnSpPr>
          <p:cNvPr id="102" name="연결선: 꺾임 150">
            <a:extLst>
              <a:ext uri="{FF2B5EF4-FFF2-40B4-BE49-F238E27FC236}">
                <a16:creationId xmlns:a16="http://schemas.microsoft.com/office/drawing/2014/main" id="{5BDE22B1-8F2A-4CED-A725-F094B78F7C46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3292485" y="2065286"/>
            <a:ext cx="1311144" cy="496968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949204" y="961110"/>
            <a:ext cx="77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....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10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385CE4-87DF-498E-B6F4-9E179B835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59" y="2543155"/>
            <a:ext cx="2657536" cy="335586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08BB180-F435-44B5-92E0-7786CE86F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04" r="-1438"/>
          <a:stretch/>
        </p:blipFill>
        <p:spPr>
          <a:xfrm>
            <a:off x="179511" y="4348314"/>
            <a:ext cx="9093429" cy="19257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스마트 </a:t>
            </a:r>
            <a:r>
              <a:rPr lang="ko-KR" altLang="en-US" dirty="0" err="1"/>
              <a:t>항로지표</a:t>
            </a:r>
            <a:r>
              <a:rPr lang="ko-KR" altLang="en-US" dirty="0"/>
              <a:t> </a:t>
            </a:r>
            <a:r>
              <a:rPr lang="ko-KR" altLang="en-US" dirty="0" err="1"/>
              <a:t>구상안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중형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D5F541-695A-4C85-B7EA-0853A2D2F5BA}"/>
              </a:ext>
            </a:extLst>
          </p:cNvPr>
          <p:cNvSpPr txBox="1"/>
          <p:nvPr/>
        </p:nvSpPr>
        <p:spPr>
          <a:xfrm>
            <a:off x="4266233" y="6274046"/>
            <a:ext cx="1199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중형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EF2EB27-A496-4291-AC97-EF7E806EDCBF}"/>
              </a:ext>
            </a:extLst>
          </p:cNvPr>
          <p:cNvGrpSpPr/>
          <p:nvPr/>
        </p:nvGrpSpPr>
        <p:grpSpPr>
          <a:xfrm>
            <a:off x="664109" y="2700771"/>
            <a:ext cx="2343577" cy="1520317"/>
            <a:chOff x="311834" y="2781449"/>
            <a:chExt cx="2343577" cy="152031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8F5D82-F628-41F2-99A7-0119685A569F}"/>
                </a:ext>
              </a:extLst>
            </p:cNvPr>
            <p:cNvSpPr/>
            <p:nvPr/>
          </p:nvSpPr>
          <p:spPr>
            <a:xfrm>
              <a:off x="311834" y="2781449"/>
              <a:ext cx="2343577" cy="15131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5A8D71-E858-4CE1-88EF-E2FCF246029D}"/>
                </a:ext>
              </a:extLst>
            </p:cNvPr>
            <p:cNvSpPr/>
            <p:nvPr/>
          </p:nvSpPr>
          <p:spPr>
            <a:xfrm>
              <a:off x="1743622" y="3022868"/>
              <a:ext cx="12584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+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3BA8D99-F211-4530-834D-F1360DE94DD4}"/>
                </a:ext>
              </a:extLst>
            </p:cNvPr>
            <p:cNvSpPr/>
            <p:nvPr/>
          </p:nvSpPr>
          <p:spPr>
            <a:xfrm>
              <a:off x="1022182" y="3022868"/>
              <a:ext cx="12584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+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0917832-0159-4DDA-9A48-D1550F4BB79E}"/>
                </a:ext>
              </a:extLst>
            </p:cNvPr>
            <p:cNvGrpSpPr/>
            <p:nvPr/>
          </p:nvGrpSpPr>
          <p:grpSpPr>
            <a:xfrm>
              <a:off x="350479" y="2940535"/>
              <a:ext cx="769763" cy="586199"/>
              <a:chOff x="279452" y="5093498"/>
              <a:chExt cx="1041603" cy="793213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68DF63F-6CC5-4E80-9F78-C59ECA6CCC7D}"/>
                  </a:ext>
                </a:extLst>
              </p:cNvPr>
              <p:cNvSpPr/>
              <p:nvPr/>
            </p:nvSpPr>
            <p:spPr>
              <a:xfrm>
                <a:off x="279452" y="5553538"/>
                <a:ext cx="1041603" cy="33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통합 플랫폼</a:t>
                </a:r>
              </a:p>
            </p:txBody>
          </p:sp>
          <p:pic>
            <p:nvPicPr>
              <p:cNvPr id="96" name="Picture 34" descr="https://o.remove.bg/downloads/00a192aa-e5ae-4d9b-9bfa-165a0b3c6648/%E3%85%87-removebg-preview.png">
                <a:extLst>
                  <a:ext uri="{FF2B5EF4-FFF2-40B4-BE49-F238E27FC236}">
                    <a16:creationId xmlns:a16="http://schemas.microsoft.com/office/drawing/2014/main" id="{C63CE73A-82B0-421D-B51D-C294766456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09" y="5093498"/>
                <a:ext cx="489245" cy="451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56B18EF-AA3B-4FC2-B803-279DB417B77C}"/>
                </a:ext>
              </a:extLst>
            </p:cNvPr>
            <p:cNvSpPr/>
            <p:nvPr/>
          </p:nvSpPr>
          <p:spPr>
            <a:xfrm>
              <a:off x="1063104" y="3700835"/>
              <a:ext cx="12584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+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5F755892-D292-468A-BB48-EE518E5561C6}"/>
                </a:ext>
              </a:extLst>
            </p:cNvPr>
            <p:cNvGrpSpPr/>
            <p:nvPr/>
          </p:nvGrpSpPr>
          <p:grpSpPr>
            <a:xfrm>
              <a:off x="1099594" y="3030292"/>
              <a:ext cx="744114" cy="502806"/>
              <a:chOff x="1142625" y="2950758"/>
              <a:chExt cx="744114" cy="502806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765C6CE-F5CA-4D63-AEFA-0414C2DDA166}"/>
                  </a:ext>
                </a:extLst>
              </p:cNvPr>
              <p:cNvSpPr/>
              <p:nvPr/>
            </p:nvSpPr>
            <p:spPr>
              <a:xfrm>
                <a:off x="1142625" y="3207343"/>
                <a:ext cx="74411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전용배터리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pic>
            <p:nvPicPr>
              <p:cNvPr id="94" name="Picture 36" descr="https://o.remove.bg/downloads/9c27ded8-8e4b-4d0e-8a6e-d2f7d3e690cb/%EA%B7%B8%EB%A6%BC3-removebg-preview.png">
                <a:extLst>
                  <a:ext uri="{FF2B5EF4-FFF2-40B4-BE49-F238E27FC236}">
                    <a16:creationId xmlns:a16="http://schemas.microsoft.com/office/drawing/2014/main" id="{3000BCBF-CCF1-49E5-A926-2C11F0259A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33" y="2950758"/>
                <a:ext cx="542014" cy="295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BC7BB6E-C6EF-4C59-BF25-E6D885E9563E}"/>
                </a:ext>
              </a:extLst>
            </p:cNvPr>
            <p:cNvGrpSpPr/>
            <p:nvPr/>
          </p:nvGrpSpPr>
          <p:grpSpPr>
            <a:xfrm>
              <a:off x="1781395" y="2994187"/>
              <a:ext cx="848310" cy="532011"/>
              <a:chOff x="1840711" y="5167194"/>
              <a:chExt cx="1147888" cy="719889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8286937-F64E-4270-BF80-3489F65C8565}"/>
                  </a:ext>
                </a:extLst>
              </p:cNvPr>
              <p:cNvSpPr/>
              <p:nvPr/>
            </p:nvSpPr>
            <p:spPr>
              <a:xfrm>
                <a:off x="1840711" y="5553910"/>
                <a:ext cx="1147888" cy="33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충방전조절기</a:t>
                </a:r>
              </a:p>
            </p:txBody>
          </p:sp>
          <p:pic>
            <p:nvPicPr>
              <p:cNvPr id="92" name="Picture 38" descr="https://o.remove.bg/downloads/42fd559c-6821-4e7e-9a78-b57bd4cace9f/%EA%B7%B8%EB%A6%BC5-removebg-preview.png">
                <a:extLst>
                  <a:ext uri="{FF2B5EF4-FFF2-40B4-BE49-F238E27FC236}">
                    <a16:creationId xmlns:a16="http://schemas.microsoft.com/office/drawing/2014/main" id="{C0B33271-A012-4C51-BB99-90EAE8928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5944" y="5167194"/>
                <a:ext cx="523534" cy="439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218C774-A181-435C-ACA5-3B8CBFC41834}"/>
                </a:ext>
              </a:extLst>
            </p:cNvPr>
            <p:cNvGrpSpPr/>
            <p:nvPr/>
          </p:nvGrpSpPr>
          <p:grpSpPr>
            <a:xfrm>
              <a:off x="315263" y="3531698"/>
              <a:ext cx="880369" cy="770068"/>
              <a:chOff x="2773892" y="5060967"/>
              <a:chExt cx="1191270" cy="1042014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0DA4D09-DAB9-4284-BD34-9D28BABF7A6E}"/>
                  </a:ext>
                </a:extLst>
              </p:cNvPr>
              <p:cNvSpPr/>
              <p:nvPr/>
            </p:nvSpPr>
            <p:spPr>
              <a:xfrm>
                <a:off x="2773892" y="5561574"/>
                <a:ext cx="1191270" cy="541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고장 자가검진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SW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pic>
            <p:nvPicPr>
              <p:cNvPr id="88" name="Picture 42" descr="https://o.remove.bg/downloads/bb4c26e9-520c-4ca8-8bff-7c34d222bdb4/%EA%B7%B8%EB%A6%BC8-removebg-preview.png">
                <a:extLst>
                  <a:ext uri="{FF2B5EF4-FFF2-40B4-BE49-F238E27FC236}">
                    <a16:creationId xmlns:a16="http://schemas.microsoft.com/office/drawing/2014/main" id="{F110B30D-BAFC-4842-8348-D58B3966B8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8581" y="5060967"/>
                <a:ext cx="525182" cy="555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4EF11C7-68AB-4008-AEE6-7F8CAD6EAEDD}"/>
                </a:ext>
              </a:extLst>
            </p:cNvPr>
            <p:cNvSpPr/>
            <p:nvPr/>
          </p:nvSpPr>
          <p:spPr>
            <a:xfrm>
              <a:off x="1665543" y="3674751"/>
              <a:ext cx="17029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+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AEC42679-E3A7-4FCF-A88C-B8E3FD60C4A7}"/>
                </a:ext>
              </a:extLst>
            </p:cNvPr>
            <p:cNvGrpSpPr/>
            <p:nvPr/>
          </p:nvGrpSpPr>
          <p:grpSpPr>
            <a:xfrm>
              <a:off x="1139595" y="3544575"/>
              <a:ext cx="681287" cy="698139"/>
              <a:chOff x="1786324" y="3109136"/>
              <a:chExt cx="681287" cy="698139"/>
            </a:xfrm>
          </p:grpSpPr>
          <p:pic>
            <p:nvPicPr>
              <p:cNvPr id="112" name="Picture 16" descr="https://o.remove.bg/downloads/d019fc2a-5770-4b43-b902-33907730e737/unnamed-removebg-preview.png">
                <a:extLst>
                  <a:ext uri="{FF2B5EF4-FFF2-40B4-BE49-F238E27FC236}">
                    <a16:creationId xmlns:a16="http://schemas.microsoft.com/office/drawing/2014/main" id="{64F55C10-28AA-430F-A3FB-11F0C87271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4625" y="3109136"/>
                <a:ext cx="484684" cy="484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AD56D0C-7DE3-4BEF-A01F-5A3DD0AC9702}"/>
                  </a:ext>
                </a:extLst>
              </p:cNvPr>
              <p:cNvSpPr txBox="1"/>
              <p:nvPr/>
            </p:nvSpPr>
            <p:spPr>
              <a:xfrm>
                <a:off x="1786324" y="3545665"/>
                <a:ext cx="6812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비상전원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D50BBF6-F409-44F5-9904-00CB8215D3A3}"/>
                </a:ext>
              </a:extLst>
            </p:cNvPr>
            <p:cNvGrpSpPr/>
            <p:nvPr/>
          </p:nvGrpSpPr>
          <p:grpSpPr>
            <a:xfrm>
              <a:off x="1837690" y="3681407"/>
              <a:ext cx="698169" cy="561473"/>
              <a:chOff x="1698864" y="4264345"/>
              <a:chExt cx="698169" cy="561473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D30D38A-D34B-452E-9A3D-9EAEBADBBD5D}"/>
                  </a:ext>
                </a:extLst>
              </p:cNvPr>
              <p:cNvSpPr txBox="1"/>
              <p:nvPr/>
            </p:nvSpPr>
            <p:spPr>
              <a:xfrm>
                <a:off x="1698864" y="4564208"/>
                <a:ext cx="6981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통신모듈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pic>
            <p:nvPicPr>
              <p:cNvPr id="2050" name="Picture 2" descr="https://o.remove.bg/downloads/a1e7bc66-64df-44d1-a6cb-974bc442f8a2/%EA%B7%B8%EB%A6%BC10-removebg-preview.png">
                <a:extLst>
                  <a:ext uri="{FF2B5EF4-FFF2-40B4-BE49-F238E27FC236}">
                    <a16:creationId xmlns:a16="http://schemas.microsoft.com/office/drawing/2014/main" id="{68FE34D9-6E21-4E10-BEE8-A716EFC70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1977" y="4264345"/>
                <a:ext cx="544060" cy="349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4D99269D-1FF6-4C9F-9FEE-D1CF900B79F7}"/>
              </a:ext>
            </a:extLst>
          </p:cNvPr>
          <p:cNvGrpSpPr/>
          <p:nvPr/>
        </p:nvGrpSpPr>
        <p:grpSpPr>
          <a:xfrm>
            <a:off x="455930" y="1410424"/>
            <a:ext cx="2874085" cy="1176694"/>
            <a:chOff x="467544" y="1765694"/>
            <a:chExt cx="2874085" cy="1176694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C312763C-6676-4B04-ACE2-339C0CCE470D}"/>
                </a:ext>
              </a:extLst>
            </p:cNvPr>
            <p:cNvGrpSpPr/>
            <p:nvPr/>
          </p:nvGrpSpPr>
          <p:grpSpPr>
            <a:xfrm>
              <a:off x="616551" y="1765694"/>
              <a:ext cx="2694650" cy="1176694"/>
              <a:chOff x="625247" y="1154303"/>
              <a:chExt cx="2694650" cy="117669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4D2E1BE-2F3C-4079-83C8-3E3432712A5B}"/>
                  </a:ext>
                </a:extLst>
              </p:cNvPr>
              <p:cNvSpPr txBox="1"/>
              <p:nvPr/>
            </p:nvSpPr>
            <p:spPr>
              <a:xfrm>
                <a:off x="1613017" y="2069387"/>
                <a:ext cx="7191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기상 센서</a:t>
                </a: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EB9347B5-6558-4073-A4BB-305F1DCDDA3A}"/>
                  </a:ext>
                </a:extLst>
              </p:cNvPr>
              <p:cNvSpPr/>
              <p:nvPr/>
            </p:nvSpPr>
            <p:spPr>
              <a:xfrm>
                <a:off x="625247" y="1154303"/>
                <a:ext cx="2694650" cy="88186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>
                    <a:lumMod val="50000"/>
                  </a:schemeClr>
                </a:solidFill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5F8B4094-2F8F-43E1-9690-242CB7BD6FAF}"/>
                </a:ext>
              </a:extLst>
            </p:cNvPr>
            <p:cNvGrpSpPr/>
            <p:nvPr/>
          </p:nvGrpSpPr>
          <p:grpSpPr>
            <a:xfrm>
              <a:off x="467544" y="1825753"/>
              <a:ext cx="2874085" cy="772930"/>
              <a:chOff x="508608" y="1214362"/>
              <a:chExt cx="2874085" cy="772930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E50EC24C-0CA0-4F60-AA89-ED01FF78B3BC}"/>
                  </a:ext>
                </a:extLst>
              </p:cNvPr>
              <p:cNvGrpSpPr/>
              <p:nvPr/>
            </p:nvGrpSpPr>
            <p:grpSpPr>
              <a:xfrm>
                <a:off x="1836511" y="1266279"/>
                <a:ext cx="802478" cy="721013"/>
                <a:chOff x="1709653" y="1312334"/>
                <a:chExt cx="802478" cy="721013"/>
              </a:xfrm>
            </p:grpSpPr>
            <p:pic>
              <p:nvPicPr>
                <p:cNvPr id="181" name="Picture 28" descr="https://o.remove.bg/downloads/0f70d7ec-5cea-4697-aab4-d3764cd471c5/05106_300_dpi_for_ONSET-removebg-preview.png">
                  <a:extLst>
                    <a:ext uri="{FF2B5EF4-FFF2-40B4-BE49-F238E27FC236}">
                      <a16:creationId xmlns:a16="http://schemas.microsoft.com/office/drawing/2014/main" id="{04796AAD-6C91-45E8-B84A-E0A73CDB9E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34471" y="1312334"/>
                  <a:ext cx="752843" cy="5249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10106CBF-F4CD-40B1-9704-072E5A82CBDD}"/>
                    </a:ext>
                  </a:extLst>
                </p:cNvPr>
                <p:cNvSpPr txBox="1"/>
                <p:nvPr/>
              </p:nvSpPr>
              <p:spPr>
                <a:xfrm>
                  <a:off x="1709653" y="1817903"/>
                  <a:ext cx="8024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풍향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, </a:t>
                  </a: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풍속계</a:t>
                  </a:r>
                </a:p>
              </p:txBody>
            </p: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02EFD99B-4CE1-4069-BBDE-FB5324C3D940}"/>
                  </a:ext>
                </a:extLst>
              </p:cNvPr>
              <p:cNvGrpSpPr/>
              <p:nvPr/>
            </p:nvGrpSpPr>
            <p:grpSpPr>
              <a:xfrm>
                <a:off x="508608" y="1214362"/>
                <a:ext cx="802478" cy="772930"/>
                <a:chOff x="969937" y="1355564"/>
                <a:chExt cx="802478" cy="772930"/>
              </a:xfrm>
            </p:grpSpPr>
            <p:pic>
              <p:nvPicPr>
                <p:cNvPr id="179" name="Picture 30" descr="https://o.remove.bg/downloads/bf24ddcd-09f8-4e8e-9eec-494965cff213/unnamed-removebg-preview.png">
                  <a:extLst>
                    <a:ext uri="{FF2B5EF4-FFF2-40B4-BE49-F238E27FC236}">
                      <a16:creationId xmlns:a16="http://schemas.microsoft.com/office/drawing/2014/main" id="{F9CE4EEE-CF07-4D66-80EE-5522CA237B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0895" y="1355564"/>
                  <a:ext cx="520563" cy="5205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5E679F2-0749-4CFC-95BB-1D0027422612}"/>
                    </a:ext>
                  </a:extLst>
                </p:cNvPr>
                <p:cNvSpPr txBox="1"/>
                <p:nvPr/>
              </p:nvSpPr>
              <p:spPr>
                <a:xfrm>
                  <a:off x="969937" y="1913050"/>
                  <a:ext cx="8024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온습도계</a:t>
                  </a:r>
                  <a:endPara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</p:grp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5C881C0-0B88-4171-AF5D-AD24225D323A}"/>
                  </a:ext>
                </a:extLst>
              </p:cNvPr>
              <p:cNvSpPr/>
              <p:nvPr/>
            </p:nvSpPr>
            <p:spPr>
              <a:xfrm>
                <a:off x="1033919" y="1443152"/>
                <a:ext cx="1702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+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83C1FAD4-2B3C-4C99-9A04-63C2B5C55616}"/>
                  </a:ext>
                </a:extLst>
              </p:cNvPr>
              <p:cNvGrpSpPr/>
              <p:nvPr/>
            </p:nvGrpSpPr>
            <p:grpSpPr>
              <a:xfrm>
                <a:off x="1130034" y="1389808"/>
                <a:ext cx="802478" cy="597484"/>
                <a:chOff x="2305483" y="1466505"/>
                <a:chExt cx="802478" cy="597484"/>
              </a:xfrm>
            </p:grpSpPr>
            <p:pic>
              <p:nvPicPr>
                <p:cNvPr id="177" name="Picture 32" descr="https://o.remove.bg/downloads/b74c352f-9c5d-4e6d-8481-b89f527a5541/PTB210_1-removebg-preview.png">
                  <a:extLst>
                    <a:ext uri="{FF2B5EF4-FFF2-40B4-BE49-F238E27FC236}">
                      <a16:creationId xmlns:a16="http://schemas.microsoft.com/office/drawing/2014/main" id="{4F94A168-A856-4EEF-A7AC-F0B17E84E1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560" r="2095" b="9566"/>
                <a:stretch/>
              </p:blipFill>
              <p:spPr bwMode="auto">
                <a:xfrm>
                  <a:off x="2427196" y="1466505"/>
                  <a:ext cx="559053" cy="3255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47561778-5B8B-4EC2-9C33-879D07C6AB80}"/>
                    </a:ext>
                  </a:extLst>
                </p:cNvPr>
                <p:cNvSpPr txBox="1"/>
                <p:nvPr/>
              </p:nvSpPr>
              <p:spPr>
                <a:xfrm>
                  <a:off x="2305483" y="1848545"/>
                  <a:ext cx="8024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기압계</a:t>
                  </a:r>
                </a:p>
              </p:txBody>
            </p:sp>
          </p:grp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59203A4F-89B9-4ABA-A196-C1A6B62D85A1}"/>
                  </a:ext>
                </a:extLst>
              </p:cNvPr>
              <p:cNvSpPr/>
              <p:nvPr/>
            </p:nvSpPr>
            <p:spPr>
              <a:xfrm>
                <a:off x="1757664" y="1443152"/>
                <a:ext cx="1702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+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917E33AC-2577-409B-9FC8-D0295A29FCA4}"/>
                  </a:ext>
                </a:extLst>
              </p:cNvPr>
              <p:cNvSpPr/>
              <p:nvPr/>
            </p:nvSpPr>
            <p:spPr>
              <a:xfrm>
                <a:off x="2481234" y="1443152"/>
                <a:ext cx="1702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+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DE6243A-F049-412F-ACC2-300DF619DB08}"/>
                  </a:ext>
                </a:extLst>
              </p:cNvPr>
              <p:cNvGrpSpPr/>
              <p:nvPr/>
            </p:nvGrpSpPr>
            <p:grpSpPr>
              <a:xfrm>
                <a:off x="2580215" y="1349775"/>
                <a:ext cx="802478" cy="637517"/>
                <a:chOff x="2580215" y="1349775"/>
                <a:chExt cx="802478" cy="637517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DD6A544C-71BB-4965-81B0-17795114F782}"/>
                    </a:ext>
                  </a:extLst>
                </p:cNvPr>
                <p:cNvSpPr txBox="1"/>
                <p:nvPr/>
              </p:nvSpPr>
              <p:spPr>
                <a:xfrm>
                  <a:off x="2580215" y="1771848"/>
                  <a:ext cx="8024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유량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,</a:t>
                  </a: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유속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,</a:t>
                  </a: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수온</a:t>
                  </a:r>
                </a:p>
              </p:txBody>
            </p:sp>
            <p:pic>
              <p:nvPicPr>
                <p:cNvPr id="176" name="Picture 44" descr="https://o.remove.bg/downloads/1e9b63e2-ec25-4522-b2ff-27dd720f9fdb/unnamed-removebg-preview.png">
                  <a:extLst>
                    <a:ext uri="{FF2B5EF4-FFF2-40B4-BE49-F238E27FC236}">
                      <a16:creationId xmlns:a16="http://schemas.microsoft.com/office/drawing/2014/main" id="{7735E9BB-863B-44A7-BF20-EFAB4279EF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074665" flipH="1">
                  <a:off x="2702388" y="1459574"/>
                  <a:ext cx="476847" cy="2572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2B7ECCD6-8C25-47E7-8A36-624479C97275}"/>
              </a:ext>
            </a:extLst>
          </p:cNvPr>
          <p:cNvGrpSpPr/>
          <p:nvPr/>
        </p:nvGrpSpPr>
        <p:grpSpPr>
          <a:xfrm>
            <a:off x="5370201" y="1637004"/>
            <a:ext cx="636716" cy="835686"/>
            <a:chOff x="5173760" y="699724"/>
            <a:chExt cx="636716" cy="83568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DA12853-150A-4F3A-8E77-33793E896D54}"/>
                </a:ext>
              </a:extLst>
            </p:cNvPr>
            <p:cNvSpPr txBox="1"/>
            <p:nvPr/>
          </p:nvSpPr>
          <p:spPr>
            <a:xfrm>
              <a:off x="5189007" y="699724"/>
              <a:ext cx="596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등명기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7038EC70-66D3-43BC-9F79-C52CE34F6759}"/>
                </a:ext>
              </a:extLst>
            </p:cNvPr>
            <p:cNvSpPr/>
            <p:nvPr/>
          </p:nvSpPr>
          <p:spPr>
            <a:xfrm>
              <a:off x="5173760" y="942348"/>
              <a:ext cx="636716" cy="5930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BD74FABF-E64F-45DF-9673-6E59B80DA57A}"/>
              </a:ext>
            </a:extLst>
          </p:cNvPr>
          <p:cNvGrpSpPr/>
          <p:nvPr/>
        </p:nvGrpSpPr>
        <p:grpSpPr>
          <a:xfrm>
            <a:off x="4270094" y="1142567"/>
            <a:ext cx="824166" cy="1262537"/>
            <a:chOff x="8026557" y="692220"/>
            <a:chExt cx="824166" cy="1262537"/>
          </a:xfrm>
        </p:grpSpPr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355839D7-BD34-464C-8271-EA895C1BAE5B}"/>
                </a:ext>
              </a:extLst>
            </p:cNvPr>
            <p:cNvSpPr/>
            <p:nvPr/>
          </p:nvSpPr>
          <p:spPr>
            <a:xfrm>
              <a:off x="8120282" y="922268"/>
              <a:ext cx="636716" cy="10324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pic>
          <p:nvPicPr>
            <p:cNvPr id="211" name="Picture 24" descr="https://o.remove.bg/downloads/5c76a645-7f97-456b-8f92-6fccef464ea2/GVA-650L-removebg-preview.png">
              <a:extLst>
                <a:ext uri="{FF2B5EF4-FFF2-40B4-BE49-F238E27FC236}">
                  <a16:creationId xmlns:a16="http://schemas.microsoft.com/office/drawing/2014/main" id="{A17BC167-34C9-4F4F-94E2-F271C64991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21" r="25934" b="7044"/>
            <a:stretch/>
          </p:blipFill>
          <p:spPr bwMode="auto">
            <a:xfrm>
              <a:off x="8221270" y="960789"/>
              <a:ext cx="515687" cy="93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EF5ECFC-CBAB-428B-B86E-E4FD02144936}"/>
                </a:ext>
              </a:extLst>
            </p:cNvPr>
            <p:cNvSpPr txBox="1"/>
            <p:nvPr/>
          </p:nvSpPr>
          <p:spPr>
            <a:xfrm>
              <a:off x="8026557" y="692220"/>
              <a:ext cx="8241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통합 안테나</a:t>
              </a:r>
            </a:p>
          </p:txBody>
        </p:sp>
      </p:grpSp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D3CD559E-6573-462E-BA9B-3F68778E3DCD}"/>
              </a:ext>
            </a:extLst>
          </p:cNvPr>
          <p:cNvCxnSpPr>
            <a:cxnSpLocks/>
          </p:cNvCxnSpPr>
          <p:nvPr/>
        </p:nvCxnSpPr>
        <p:spPr>
          <a:xfrm>
            <a:off x="3297984" y="2220310"/>
            <a:ext cx="1461382" cy="1381259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75CC5E57-79CB-49BB-BAD0-A073C3CB23A0}"/>
              </a:ext>
            </a:extLst>
          </p:cNvPr>
          <p:cNvCxnSpPr>
            <a:cxnSpLocks/>
            <a:stCxn id="213" idx="2"/>
          </p:cNvCxnSpPr>
          <p:nvPr/>
        </p:nvCxnSpPr>
        <p:spPr>
          <a:xfrm rot="16200000" flipH="1">
            <a:off x="4653976" y="2433304"/>
            <a:ext cx="306265" cy="24986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연결선: 꺾임 235">
            <a:extLst>
              <a:ext uri="{FF2B5EF4-FFF2-40B4-BE49-F238E27FC236}">
                <a16:creationId xmlns:a16="http://schemas.microsoft.com/office/drawing/2014/main" id="{BC2E97E8-C48D-451D-B6C3-C7F2619DC1C8}"/>
              </a:ext>
            </a:extLst>
          </p:cNvPr>
          <p:cNvCxnSpPr>
            <a:stCxn id="199" idx="2"/>
          </p:cNvCxnSpPr>
          <p:nvPr/>
        </p:nvCxnSpPr>
        <p:spPr>
          <a:xfrm rot="5400000">
            <a:off x="4938400" y="2534825"/>
            <a:ext cx="812294" cy="688024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연결선: 꺾임 237">
            <a:extLst>
              <a:ext uri="{FF2B5EF4-FFF2-40B4-BE49-F238E27FC236}">
                <a16:creationId xmlns:a16="http://schemas.microsoft.com/office/drawing/2014/main" id="{68E5CE11-00F7-496C-A5B2-B20BBE331686}"/>
              </a:ext>
            </a:extLst>
          </p:cNvPr>
          <p:cNvCxnSpPr>
            <a:endCxn id="206" idx="1"/>
          </p:cNvCxnSpPr>
          <p:nvPr/>
        </p:nvCxnSpPr>
        <p:spPr>
          <a:xfrm flipV="1">
            <a:off x="5094260" y="2843092"/>
            <a:ext cx="1137345" cy="638215"/>
          </a:xfrm>
          <a:prstGeom prst="bentConnector3">
            <a:avLst>
              <a:gd name="adj1" fmla="val 68499"/>
            </a:avLst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939FFE80-C0FF-4E7A-BBA9-8B0AA57AC4D3}"/>
              </a:ext>
            </a:extLst>
          </p:cNvPr>
          <p:cNvGrpSpPr/>
          <p:nvPr/>
        </p:nvGrpSpPr>
        <p:grpSpPr>
          <a:xfrm>
            <a:off x="5292080" y="4720127"/>
            <a:ext cx="2679402" cy="1042117"/>
            <a:chOff x="5311718" y="3475419"/>
            <a:chExt cx="2679402" cy="1042117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DBB47626-A533-4537-B14B-3F4E19F63570}"/>
                </a:ext>
              </a:extLst>
            </p:cNvPr>
            <p:cNvGrpSpPr/>
            <p:nvPr/>
          </p:nvGrpSpPr>
          <p:grpSpPr>
            <a:xfrm>
              <a:off x="6694976" y="3475419"/>
              <a:ext cx="1296144" cy="1042117"/>
              <a:chOff x="7512154" y="3177622"/>
              <a:chExt cx="1296144" cy="104211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AC3DEA9-9229-4FAF-8609-5EDD808BF988}"/>
                  </a:ext>
                </a:extLst>
              </p:cNvPr>
              <p:cNvSpPr txBox="1"/>
              <p:nvPr/>
            </p:nvSpPr>
            <p:spPr>
              <a:xfrm>
                <a:off x="7512154" y="3958129"/>
                <a:ext cx="12961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수중 센서</a:t>
                </a:r>
              </a:p>
            </p:txBody>
          </p: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8B068A21-C43C-49E8-9D88-1B49ED3E9C84}"/>
                  </a:ext>
                </a:extLst>
              </p:cNvPr>
              <p:cNvGrpSpPr/>
              <p:nvPr/>
            </p:nvGrpSpPr>
            <p:grpSpPr>
              <a:xfrm>
                <a:off x="7724354" y="3177622"/>
                <a:ext cx="871744" cy="811976"/>
                <a:chOff x="5911315" y="4398310"/>
                <a:chExt cx="871744" cy="811976"/>
              </a:xfrm>
            </p:grpSpPr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8C6ABB6D-B0DF-40B8-A660-B7D99B076464}"/>
                    </a:ext>
                  </a:extLst>
                </p:cNvPr>
                <p:cNvSpPr/>
                <p:nvPr/>
              </p:nvSpPr>
              <p:spPr>
                <a:xfrm>
                  <a:off x="5911315" y="4398310"/>
                  <a:ext cx="871744" cy="8119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>
                      <a:lumMod val="50000"/>
                    </a:schemeClr>
                  </a:solidFill>
                  <a:prstDash val="dash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FF281F1A-45B7-46D7-AF3B-9B6FBABF784A}"/>
                    </a:ext>
                  </a:extLst>
                </p:cNvPr>
                <p:cNvGrpSpPr/>
                <p:nvPr/>
              </p:nvGrpSpPr>
              <p:grpSpPr>
                <a:xfrm>
                  <a:off x="5967803" y="4447591"/>
                  <a:ext cx="802478" cy="762695"/>
                  <a:chOff x="5967803" y="4447591"/>
                  <a:chExt cx="802478" cy="762695"/>
                </a:xfrm>
              </p:grpSpPr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5C69AAE6-FEDD-4B30-8EE8-0A404A1677C1}"/>
                      </a:ext>
                    </a:extLst>
                  </p:cNvPr>
                  <p:cNvSpPr txBox="1"/>
                  <p:nvPr/>
                </p:nvSpPr>
                <p:spPr>
                  <a:xfrm>
                    <a:off x="5967803" y="4871732"/>
                    <a:ext cx="80247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엽록소 수온</a:t>
                    </a:r>
                    <a:endPara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endParaRPr>
                  </a:p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용존산소</a:t>
                    </a: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 염분</a:t>
                    </a:r>
                  </a:p>
                </p:txBody>
              </p:sp>
              <p:grpSp>
                <p:nvGrpSpPr>
                  <p:cNvPr id="137" name="그룹 136">
                    <a:extLst>
                      <a:ext uri="{FF2B5EF4-FFF2-40B4-BE49-F238E27FC236}">
                        <a16:creationId xmlns:a16="http://schemas.microsoft.com/office/drawing/2014/main" id="{89A5A646-7875-4223-A617-3F1330780698}"/>
                      </a:ext>
                    </a:extLst>
                  </p:cNvPr>
                  <p:cNvGrpSpPr/>
                  <p:nvPr/>
                </p:nvGrpSpPr>
                <p:grpSpPr>
                  <a:xfrm>
                    <a:off x="6093215" y="4447591"/>
                    <a:ext cx="594590" cy="452354"/>
                    <a:chOff x="6093215" y="4447591"/>
                    <a:chExt cx="594590" cy="452354"/>
                  </a:xfrm>
                </p:grpSpPr>
                <p:grpSp>
                  <p:nvGrpSpPr>
                    <p:cNvPr id="138" name="그룹 137">
                      <a:extLst>
                        <a:ext uri="{FF2B5EF4-FFF2-40B4-BE49-F238E27FC236}">
                          <a16:creationId xmlns:a16="http://schemas.microsoft.com/office/drawing/2014/main" id="{5573CC99-85FB-42FE-93FD-11B178D191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93215" y="4447591"/>
                      <a:ext cx="389015" cy="404715"/>
                      <a:chOff x="6160128" y="4338397"/>
                      <a:chExt cx="627233" cy="596289"/>
                    </a:xfrm>
                  </p:grpSpPr>
                  <p:pic>
                    <p:nvPicPr>
                      <p:cNvPr id="140" name="Picture 6" descr="https://o.remove.bg/downloads/a44fe661-f355-493c-bbbf-eb533c298413/2604F94A566FC61B01-removebg-preview.png">
                        <a:extLst>
                          <a:ext uri="{FF2B5EF4-FFF2-40B4-BE49-F238E27FC236}">
                            <a16:creationId xmlns:a16="http://schemas.microsoft.com/office/drawing/2014/main" id="{82BF339C-B641-4DD2-840F-FA0D02D43D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958" r="67926"/>
                      <a:stretch/>
                    </p:blipFill>
                    <p:spPr bwMode="auto">
                      <a:xfrm>
                        <a:off x="6486115" y="4364548"/>
                        <a:ext cx="301246" cy="570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41" name="Picture 12" descr="https://o.remove.bg/downloads/8ffb4f70-2ccd-44df-926f-ae33d2bb1fa2/COS61D_front-removebg-preview.png">
                        <a:extLst>
                          <a:ext uri="{FF2B5EF4-FFF2-40B4-BE49-F238E27FC236}">
                            <a16:creationId xmlns:a16="http://schemas.microsoft.com/office/drawing/2014/main" id="{5BC3C04D-F9D9-4C12-B072-DB0FC5064F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3242" r="43658" b="772"/>
                      <a:stretch/>
                    </p:blipFill>
                    <p:spPr bwMode="auto">
                      <a:xfrm>
                        <a:off x="6160128" y="4338397"/>
                        <a:ext cx="253268" cy="5962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39" name="Picture 14" descr="https://o.remove.bg/downloads/0233b757-094d-47cc-b83b-eef4eb59c593/252_shop1_203411-removebg-preview.png">
                      <a:extLst>
                        <a:ext uri="{FF2B5EF4-FFF2-40B4-BE49-F238E27FC236}">
                          <a16:creationId xmlns:a16="http://schemas.microsoft.com/office/drawing/2014/main" id="{40B25641-6C44-49D8-924B-DDAEB124FCF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9" r="70343" b="1980"/>
                    <a:stretch/>
                  </p:blipFill>
                  <p:spPr bwMode="auto">
                    <a:xfrm rot="10800000">
                      <a:off x="6494163" y="4495251"/>
                      <a:ext cx="193642" cy="40469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cxnSp>
          <p:nvCxnSpPr>
            <p:cNvPr id="241" name="연결선: 꺾임 240">
              <a:extLst>
                <a:ext uri="{FF2B5EF4-FFF2-40B4-BE49-F238E27FC236}">
                  <a16:creationId xmlns:a16="http://schemas.microsoft.com/office/drawing/2014/main" id="{9310CECB-3DE1-421A-AC52-F333EA2FC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1718" y="3861402"/>
              <a:ext cx="1595458" cy="1549"/>
            </a:xfrm>
            <a:prstGeom prst="bentConnector3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9" name="연결선: 꺾임 248">
            <a:extLst>
              <a:ext uri="{FF2B5EF4-FFF2-40B4-BE49-F238E27FC236}">
                <a16:creationId xmlns:a16="http://schemas.microsoft.com/office/drawing/2014/main" id="{32FC5E5F-C71A-49BD-906B-E6DE7C3FD031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007686" y="3457354"/>
            <a:ext cx="1470241" cy="864899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Picture 4" descr="https://o.remove.bg/downloads/05bdcbd8-9e02-4fa8-af74-a6c5f8d9a8f9/unnamed-removebg-preview.png">
            <a:extLst>
              <a:ext uri="{FF2B5EF4-FFF2-40B4-BE49-F238E27FC236}">
                <a16:creationId xmlns:a16="http://schemas.microsoft.com/office/drawing/2014/main" id="{91DEE4B1-FAE3-4A7B-AD03-DCBD1230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04" y="1951968"/>
            <a:ext cx="299694" cy="45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F341426F-E440-4161-B794-B2BDED7C0FD1}"/>
              </a:ext>
            </a:extLst>
          </p:cNvPr>
          <p:cNvGrpSpPr/>
          <p:nvPr/>
        </p:nvGrpSpPr>
        <p:grpSpPr>
          <a:xfrm>
            <a:off x="6253323" y="2570450"/>
            <a:ext cx="1199090" cy="861522"/>
            <a:chOff x="5487595" y="2915821"/>
            <a:chExt cx="1168514" cy="86152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3EA3069-1F7F-4983-A1D0-0D360CCCD4F3}"/>
                </a:ext>
              </a:extLst>
            </p:cNvPr>
            <p:cNvSpPr/>
            <p:nvPr/>
          </p:nvSpPr>
          <p:spPr>
            <a:xfrm>
              <a:off x="5487595" y="2915821"/>
              <a:ext cx="1168514" cy="4323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A556685D-BA28-4E95-BB8D-8E559ACD131B}"/>
                </a:ext>
              </a:extLst>
            </p:cNvPr>
            <p:cNvGrpSpPr/>
            <p:nvPr/>
          </p:nvGrpSpPr>
          <p:grpSpPr>
            <a:xfrm>
              <a:off x="5598771" y="3000250"/>
              <a:ext cx="881243" cy="777093"/>
              <a:chOff x="5598771" y="3000250"/>
              <a:chExt cx="881243" cy="777093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D1F229F-4C76-425F-A05E-7F2FA4B89F55}"/>
                  </a:ext>
                </a:extLst>
              </p:cNvPr>
              <p:cNvSpPr txBox="1"/>
              <p:nvPr/>
            </p:nvSpPr>
            <p:spPr>
              <a:xfrm>
                <a:off x="5624820" y="3346456"/>
                <a:ext cx="8551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태양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/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빛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전력 충전</a:t>
                </a:r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DDBA2E58-8BB5-4424-8B17-59146293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8771" y="3000250"/>
                <a:ext cx="649392" cy="284665"/>
              </a:xfrm>
              <a:prstGeom prst="rect">
                <a:avLst/>
              </a:prstGeom>
            </p:spPr>
          </p:pic>
        </p:grp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13033" y="2649760"/>
            <a:ext cx="226680" cy="272016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2958545" y="1590120"/>
            <a:ext cx="77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....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08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1. </a:t>
            </a:r>
            <a:r>
              <a:rPr lang="en-US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스마트</a:t>
            </a:r>
            <a:r>
              <a:rPr 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항로지표</a:t>
            </a:r>
            <a:r>
              <a:rPr 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통합플랫폼</a:t>
            </a:r>
            <a:r>
              <a:rPr 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설계</a:t>
            </a:r>
            <a:r>
              <a:rPr 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방안</a:t>
            </a:r>
            <a:r>
              <a:rPr 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수립</a:t>
            </a:r>
            <a:r>
              <a:rPr 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endParaRPr lang="en-US" sz="2400" b="0" strike="noStrike" spc="-1" dirty="0">
              <a:latin typeface="굴림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356000" y="2205000"/>
            <a:ext cx="502920" cy="574920"/>
          </a:xfrm>
          <a:prstGeom prst="ellipse">
            <a:avLst/>
          </a:prstGeom>
          <a:noFill/>
          <a:ln w="1584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3"/>
          <p:cNvSpPr/>
          <p:nvPr/>
        </p:nvSpPr>
        <p:spPr>
          <a:xfrm>
            <a:off x="3038400" y="4174200"/>
            <a:ext cx="1460880" cy="31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전원공급장치</a:t>
            </a:r>
            <a:endParaRPr lang="en-US" sz="1500" b="0" strike="noStrike" spc="-1">
              <a:latin typeface="굴림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5288400" y="3669840"/>
            <a:ext cx="330480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착탈식 통신모듈</a:t>
            </a:r>
            <a:endParaRPr lang="en-US" sz="15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(항로표지 종류에 따라 1개 이상의 통신 모듈 장착, </a:t>
            </a:r>
            <a:r>
              <a:rPr lang="en-US" sz="1000" b="0" i="1" u="sng" strike="noStrike" spc="-1">
                <a:solidFill>
                  <a:srgbClr val="000000"/>
                </a:solidFill>
                <a:uFillTx/>
                <a:latin typeface="나눔스퀘어_ac Bold"/>
                <a:ea typeface="나눔스퀘어_ac Bold"/>
              </a:rPr>
              <a:t>동시 장착X</a:t>
            </a:r>
            <a:r>
              <a:rPr lang="en-US" sz="10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)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322" name="CustomShape 5"/>
          <p:cNvSpPr/>
          <p:nvPr/>
        </p:nvSpPr>
        <p:spPr>
          <a:xfrm rot="16200000">
            <a:off x="3472200" y="5405760"/>
            <a:ext cx="28188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6"/>
          <p:cNvGrpSpPr/>
          <p:nvPr/>
        </p:nvGrpSpPr>
        <p:grpSpPr>
          <a:xfrm>
            <a:off x="2862000" y="4521240"/>
            <a:ext cx="1518120" cy="778680"/>
            <a:chOff x="2862000" y="4521240"/>
            <a:chExt cx="1518120" cy="778680"/>
          </a:xfrm>
        </p:grpSpPr>
        <p:sp>
          <p:nvSpPr>
            <p:cNvPr id="324" name="CustomShape 7"/>
            <p:cNvSpPr/>
            <p:nvPr/>
          </p:nvSpPr>
          <p:spPr>
            <a:xfrm>
              <a:off x="2874240" y="4521240"/>
              <a:ext cx="1480320" cy="77868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>
                  <a:lumMod val="50000"/>
                </a:schemeClr>
              </a:solidFill>
              <a:prstDash val="dash"/>
              <a:round/>
            </a:ln>
            <a:effectLst>
              <a:outerShdw blurRad="50800" dist="3816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CustomShape 8"/>
            <p:cNvSpPr/>
            <p:nvPr/>
          </p:nvSpPr>
          <p:spPr>
            <a:xfrm>
              <a:off x="3504240" y="4711320"/>
              <a:ext cx="124920" cy="241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+</a:t>
              </a:r>
              <a:endParaRPr lang="en-US" sz="1000" b="0" strike="noStrike" spc="-1">
                <a:latin typeface="굴림"/>
              </a:endParaRPr>
            </a:p>
          </p:txBody>
        </p:sp>
        <p:grpSp>
          <p:nvGrpSpPr>
            <p:cNvPr id="326" name="Group 9"/>
            <p:cNvGrpSpPr/>
            <p:nvPr/>
          </p:nvGrpSpPr>
          <p:grpSpPr>
            <a:xfrm>
              <a:off x="2862000" y="4718880"/>
              <a:ext cx="721440" cy="493200"/>
              <a:chOff x="2862000" y="4718880"/>
              <a:chExt cx="721440" cy="493200"/>
            </a:xfrm>
          </p:grpSpPr>
          <p:sp>
            <p:nvSpPr>
              <p:cNvPr id="327" name="CustomShape 10"/>
              <p:cNvSpPr/>
              <p:nvPr/>
            </p:nvSpPr>
            <p:spPr>
              <a:xfrm>
                <a:off x="2862000" y="4970160"/>
                <a:ext cx="721440" cy="241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전용배터리</a:t>
                </a:r>
                <a:endParaRPr lang="en-US" sz="1000" b="0" strike="noStrike" spc="-1">
                  <a:latin typeface="굴림"/>
                </a:endParaRPr>
              </a:p>
            </p:txBody>
          </p:sp>
          <p:pic>
            <p:nvPicPr>
              <p:cNvPr id="328" name="Picture 36"/>
              <p:cNvPicPr/>
              <p:nvPr/>
            </p:nvPicPr>
            <p:blipFill>
              <a:blip r:embed="rId2"/>
              <a:stretch/>
            </p:blipFill>
            <p:spPr>
              <a:xfrm>
                <a:off x="2936880" y="4718880"/>
                <a:ext cx="541080" cy="2944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29" name="Group 11"/>
            <p:cNvGrpSpPr/>
            <p:nvPr/>
          </p:nvGrpSpPr>
          <p:grpSpPr>
            <a:xfrm>
              <a:off x="3550680" y="4682880"/>
              <a:ext cx="829440" cy="527760"/>
              <a:chOff x="3550680" y="4682880"/>
              <a:chExt cx="829440" cy="527760"/>
            </a:xfrm>
          </p:grpSpPr>
          <p:sp>
            <p:nvSpPr>
              <p:cNvPr id="330" name="CustomShape 12"/>
              <p:cNvSpPr/>
              <p:nvPr/>
            </p:nvSpPr>
            <p:spPr>
              <a:xfrm>
                <a:off x="3550680" y="4968720"/>
                <a:ext cx="829440" cy="241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충방전조절기</a:t>
                </a:r>
                <a:endParaRPr lang="en-US" sz="1000" b="0" strike="noStrike" spc="-1">
                  <a:latin typeface="굴림"/>
                </a:endParaRPr>
              </a:p>
            </p:txBody>
          </p:sp>
          <p:pic>
            <p:nvPicPr>
              <p:cNvPr id="331" name="Picture 38"/>
              <p:cNvPicPr/>
              <p:nvPr/>
            </p:nvPicPr>
            <p:blipFill>
              <a:blip r:embed="rId3"/>
              <a:stretch/>
            </p:blipFill>
            <p:spPr>
              <a:xfrm>
                <a:off x="3760200" y="4682880"/>
                <a:ext cx="385920" cy="3232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32" name="CustomShape 13"/>
          <p:cNvSpPr/>
          <p:nvPr/>
        </p:nvSpPr>
        <p:spPr>
          <a:xfrm>
            <a:off x="2874240" y="5807880"/>
            <a:ext cx="635760" cy="5918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2">
                <a:lumMod val="50000"/>
              </a:schemeClr>
            </a:solidFill>
            <a:prstDash val="dash"/>
            <a:round/>
          </a:ln>
          <a:effectLst>
            <a:outerShdw blurRad="50800" dist="3816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3" name="Group 14"/>
          <p:cNvGrpSpPr/>
          <p:nvPr/>
        </p:nvGrpSpPr>
        <p:grpSpPr>
          <a:xfrm>
            <a:off x="3646440" y="5807880"/>
            <a:ext cx="832320" cy="887760"/>
            <a:chOff x="3646440" y="5807880"/>
            <a:chExt cx="832320" cy="887760"/>
          </a:xfrm>
        </p:grpSpPr>
        <p:sp>
          <p:nvSpPr>
            <p:cNvPr id="334" name="CustomShape 15"/>
            <p:cNvSpPr/>
            <p:nvPr/>
          </p:nvSpPr>
          <p:spPr>
            <a:xfrm>
              <a:off x="3723120" y="5807880"/>
              <a:ext cx="635760" cy="59184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>
                  <a:lumMod val="50000"/>
                </a:schemeClr>
              </a:solidFill>
              <a:prstDash val="dash"/>
              <a:round/>
            </a:ln>
            <a:effectLst>
              <a:outerShdw blurRad="50800" dist="3816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CustomShape 16"/>
            <p:cNvSpPr/>
            <p:nvPr/>
          </p:nvSpPr>
          <p:spPr>
            <a:xfrm>
              <a:off x="3646440" y="6438600"/>
              <a:ext cx="83232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등명기 광원</a:t>
              </a:r>
              <a:endParaRPr lang="en-US" sz="1100" b="0" strike="noStrike" spc="-1">
                <a:latin typeface="굴림"/>
              </a:endParaRPr>
            </a:p>
          </p:txBody>
        </p:sp>
      </p:grpSp>
      <p:sp>
        <p:nvSpPr>
          <p:cNvPr id="336" name="CustomShape 17"/>
          <p:cNvSpPr/>
          <p:nvPr/>
        </p:nvSpPr>
        <p:spPr>
          <a:xfrm>
            <a:off x="2822400" y="6449040"/>
            <a:ext cx="81756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나눔스퀘어_ac Bold"/>
                <a:ea typeface="나눔스퀘어_ac Bold"/>
              </a:rPr>
              <a:t>태양 에너지</a:t>
            </a:r>
            <a:endParaRPr lang="en-US" sz="1100" b="0" strike="noStrike" spc="-1">
              <a:latin typeface="굴림"/>
            </a:endParaRPr>
          </a:p>
        </p:txBody>
      </p:sp>
      <p:pic>
        <p:nvPicPr>
          <p:cNvPr id="337" name="그림 74"/>
          <p:cNvPicPr/>
          <p:nvPr/>
        </p:nvPicPr>
        <p:blipFill>
          <a:blip r:embed="rId4"/>
          <a:stretch/>
        </p:blipFill>
        <p:spPr>
          <a:xfrm rot="5400000">
            <a:off x="2981520" y="5944320"/>
            <a:ext cx="453960" cy="318960"/>
          </a:xfrm>
          <a:prstGeom prst="rect">
            <a:avLst/>
          </a:prstGeom>
          <a:ln>
            <a:noFill/>
          </a:ln>
        </p:spPr>
      </p:pic>
      <p:pic>
        <p:nvPicPr>
          <p:cNvPr id="338" name="그림 76"/>
          <p:cNvPicPr/>
          <p:nvPr/>
        </p:nvPicPr>
        <p:blipFill>
          <a:blip r:embed="rId5"/>
          <a:stretch/>
        </p:blipFill>
        <p:spPr>
          <a:xfrm>
            <a:off x="3892680" y="5916240"/>
            <a:ext cx="338040" cy="405720"/>
          </a:xfrm>
          <a:prstGeom prst="rect">
            <a:avLst/>
          </a:prstGeom>
          <a:ln>
            <a:noFill/>
          </a:ln>
        </p:spPr>
      </p:pic>
      <p:grpSp>
        <p:nvGrpSpPr>
          <p:cNvPr id="339" name="Group 18"/>
          <p:cNvGrpSpPr/>
          <p:nvPr/>
        </p:nvGrpSpPr>
        <p:grpSpPr>
          <a:xfrm>
            <a:off x="5414400" y="4286880"/>
            <a:ext cx="3251880" cy="1342080"/>
            <a:chOff x="5414400" y="4286880"/>
            <a:chExt cx="3251880" cy="1342080"/>
          </a:xfrm>
        </p:grpSpPr>
        <p:grpSp>
          <p:nvGrpSpPr>
            <p:cNvPr id="340" name="Group 19"/>
            <p:cNvGrpSpPr/>
            <p:nvPr/>
          </p:nvGrpSpPr>
          <p:grpSpPr>
            <a:xfrm>
              <a:off x="5414400" y="4286880"/>
              <a:ext cx="3101400" cy="1342080"/>
              <a:chOff x="5414400" y="4286880"/>
              <a:chExt cx="3101400" cy="1342080"/>
            </a:xfrm>
          </p:grpSpPr>
          <p:sp>
            <p:nvSpPr>
              <p:cNvPr id="341" name="CustomShape 20"/>
              <p:cNvSpPr/>
              <p:nvPr/>
            </p:nvSpPr>
            <p:spPr>
              <a:xfrm>
                <a:off x="5414400" y="5158800"/>
                <a:ext cx="3101400" cy="470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착탈식 센서 모듈</a:t>
                </a:r>
                <a:endParaRPr lang="en-US" sz="1500" b="0" strike="noStrike" spc="-1">
                  <a:latin typeface="굴림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(서비스와 항로표지종류에 따라 장착센서 장착 가능한 구조)</a:t>
                </a:r>
                <a:endParaRPr lang="en-US" sz="1000" b="0" strike="noStrike" spc="-1">
                  <a:latin typeface="굴림"/>
                </a:endParaRPr>
              </a:p>
            </p:txBody>
          </p:sp>
          <p:grpSp>
            <p:nvGrpSpPr>
              <p:cNvPr id="342" name="Group 21"/>
              <p:cNvGrpSpPr/>
              <p:nvPr/>
            </p:nvGrpSpPr>
            <p:grpSpPr>
              <a:xfrm>
                <a:off x="5448240" y="4286880"/>
                <a:ext cx="2873160" cy="880920"/>
                <a:chOff x="5448240" y="4286880"/>
                <a:chExt cx="2873160" cy="880920"/>
              </a:xfrm>
            </p:grpSpPr>
            <p:sp>
              <p:nvSpPr>
                <p:cNvPr id="343" name="CustomShape 22"/>
                <p:cNvSpPr/>
                <p:nvPr/>
              </p:nvSpPr>
              <p:spPr>
                <a:xfrm>
                  <a:off x="5564880" y="4286880"/>
                  <a:ext cx="2693520" cy="880920"/>
                </a:xfrm>
                <a:prstGeom prst="rect">
                  <a:avLst/>
                </a:prstGeom>
                <a:solidFill>
                  <a:schemeClr val="bg1"/>
                </a:solidFill>
                <a:ln w="9360">
                  <a:solidFill>
                    <a:schemeClr val="tx2">
                      <a:lumMod val="50000"/>
                    </a:schemeClr>
                  </a:solidFill>
                  <a:prstDash val="dash"/>
                  <a:round/>
                </a:ln>
                <a:effectLst>
                  <a:outerShdw blurRad="50800" dist="38160" dir="5400000" algn="t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grpSp>
              <p:nvGrpSpPr>
                <p:cNvPr id="344" name="Group 23"/>
                <p:cNvGrpSpPr/>
                <p:nvPr/>
              </p:nvGrpSpPr>
              <p:grpSpPr>
                <a:xfrm>
                  <a:off x="5448240" y="4347000"/>
                  <a:ext cx="2873160" cy="768960"/>
                  <a:chOff x="5448240" y="4347000"/>
                  <a:chExt cx="2873160" cy="768960"/>
                </a:xfrm>
              </p:grpSpPr>
              <p:grpSp>
                <p:nvGrpSpPr>
                  <p:cNvPr id="345" name="Group 24"/>
                  <p:cNvGrpSpPr/>
                  <p:nvPr/>
                </p:nvGrpSpPr>
                <p:grpSpPr>
                  <a:xfrm>
                    <a:off x="6776280" y="4398840"/>
                    <a:ext cx="801360" cy="717120"/>
                    <a:chOff x="6776280" y="4398840"/>
                    <a:chExt cx="801360" cy="717120"/>
                  </a:xfrm>
                </p:grpSpPr>
                <p:pic>
                  <p:nvPicPr>
                    <p:cNvPr id="346" name="Picture 28"/>
                    <p:cNvPicPr/>
                    <p:nvPr/>
                  </p:nvPicPr>
                  <p:blipFill>
                    <a:blip r:embed="rId6"/>
                    <a:stretch/>
                  </p:blipFill>
                  <p:spPr>
                    <a:xfrm>
                      <a:off x="6801120" y="4398840"/>
                      <a:ext cx="751680" cy="5238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347" name="CustomShape 25"/>
                    <p:cNvSpPr/>
                    <p:nvPr/>
                  </p:nvSpPr>
                  <p:spPr>
                    <a:xfrm>
                      <a:off x="6776280" y="4904640"/>
                      <a:ext cx="801360" cy="211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 lIns="90000" tIns="45000" rIns="90000" bIns="45000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나눔스퀘어_ac Bold"/>
                          <a:ea typeface="나눔스퀘어_ac Bold"/>
                        </a:rPr>
                        <a:t>풍향, 풍속계</a:t>
                      </a:r>
                      <a:endParaRPr lang="en-US" sz="800" b="0" strike="noStrike" spc="-1">
                        <a:latin typeface="굴림"/>
                      </a:endParaRPr>
                    </a:p>
                  </p:txBody>
                </p:sp>
              </p:grpSp>
              <p:grpSp>
                <p:nvGrpSpPr>
                  <p:cNvPr id="348" name="Group 26"/>
                  <p:cNvGrpSpPr/>
                  <p:nvPr/>
                </p:nvGrpSpPr>
                <p:grpSpPr>
                  <a:xfrm>
                    <a:off x="5448240" y="4347000"/>
                    <a:ext cx="801360" cy="768960"/>
                    <a:chOff x="5448240" y="4347000"/>
                    <a:chExt cx="801360" cy="768960"/>
                  </a:xfrm>
                </p:grpSpPr>
                <p:pic>
                  <p:nvPicPr>
                    <p:cNvPr id="349" name="Picture 30"/>
                    <p:cNvPicPr/>
                    <p:nvPr/>
                  </p:nvPicPr>
                  <p:blipFill>
                    <a:blip r:embed="rId7"/>
                    <a:stretch/>
                  </p:blipFill>
                  <p:spPr>
                    <a:xfrm>
                      <a:off x="5589360" y="4347000"/>
                      <a:ext cx="519480" cy="51948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350" name="CustomShape 27"/>
                    <p:cNvSpPr/>
                    <p:nvPr/>
                  </p:nvSpPr>
                  <p:spPr>
                    <a:xfrm>
                      <a:off x="5448240" y="4904640"/>
                      <a:ext cx="801360" cy="211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 lIns="90000" tIns="45000" rIns="90000" bIns="45000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나눔스퀘어_ac Bold"/>
                          <a:ea typeface="나눔스퀘어_ac Bold"/>
                        </a:rPr>
                        <a:t>온습도계</a:t>
                      </a:r>
                      <a:endParaRPr lang="en-US" sz="800" b="0" strike="noStrike" spc="-1">
                        <a:latin typeface="굴림"/>
                      </a:endParaRPr>
                    </a:p>
                  </p:txBody>
                </p:sp>
              </p:grpSp>
              <p:sp>
                <p:nvSpPr>
                  <p:cNvPr id="351" name="CustomShape 28"/>
                  <p:cNvSpPr/>
                  <p:nvPr/>
                </p:nvSpPr>
                <p:spPr>
                  <a:xfrm>
                    <a:off x="5973840" y="4575960"/>
                    <a:ext cx="169200" cy="257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1100" b="1" strike="noStrike" spc="-1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rPr>
                      <a:t>+</a:t>
                    </a:r>
                    <a:endParaRPr lang="en-US" sz="1100" b="0" strike="noStrike" spc="-1">
                      <a:latin typeface="굴림"/>
                    </a:endParaRPr>
                  </a:p>
                </p:txBody>
              </p:sp>
              <p:grpSp>
                <p:nvGrpSpPr>
                  <p:cNvPr id="352" name="Group 29"/>
                  <p:cNvGrpSpPr/>
                  <p:nvPr/>
                </p:nvGrpSpPr>
                <p:grpSpPr>
                  <a:xfrm>
                    <a:off x="6069960" y="4522320"/>
                    <a:ext cx="801360" cy="593640"/>
                    <a:chOff x="6069960" y="4522320"/>
                    <a:chExt cx="801360" cy="593640"/>
                  </a:xfrm>
                </p:grpSpPr>
                <p:pic>
                  <p:nvPicPr>
                    <p:cNvPr id="353" name="Picture 32"/>
                    <p:cNvPicPr/>
                    <p:nvPr/>
                  </p:nvPicPr>
                  <p:blipFill>
                    <a:blip r:embed="rId8"/>
                    <a:srcRect t="19594" r="2072" b="9602"/>
                    <a:stretch/>
                  </p:blipFill>
                  <p:spPr>
                    <a:xfrm>
                      <a:off x="6191640" y="4522320"/>
                      <a:ext cx="558000" cy="32436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354" name="CustomShape 30"/>
                    <p:cNvSpPr/>
                    <p:nvPr/>
                  </p:nvSpPr>
                  <p:spPr>
                    <a:xfrm>
                      <a:off x="6069960" y="4904640"/>
                      <a:ext cx="801360" cy="211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 lIns="90000" tIns="45000" rIns="90000" bIns="45000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나눔스퀘어_ac Bold"/>
                          <a:ea typeface="나눔스퀘어_ac Bold"/>
                        </a:rPr>
                        <a:t>기압계</a:t>
                      </a:r>
                      <a:endParaRPr lang="en-US" sz="800" b="0" strike="noStrike" spc="-1">
                        <a:latin typeface="굴림"/>
                      </a:endParaRPr>
                    </a:p>
                  </p:txBody>
                </p:sp>
              </p:grpSp>
              <p:sp>
                <p:nvSpPr>
                  <p:cNvPr id="355" name="CustomShape 31"/>
                  <p:cNvSpPr/>
                  <p:nvPr/>
                </p:nvSpPr>
                <p:spPr>
                  <a:xfrm>
                    <a:off x="6697440" y="4575960"/>
                    <a:ext cx="169200" cy="257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1100" b="1" strike="noStrike" spc="-1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rPr>
                      <a:t>+</a:t>
                    </a:r>
                    <a:endParaRPr lang="en-US" sz="1100" b="0" strike="noStrike" spc="-1">
                      <a:latin typeface="굴림"/>
                    </a:endParaRPr>
                  </a:p>
                </p:txBody>
              </p:sp>
              <p:sp>
                <p:nvSpPr>
                  <p:cNvPr id="356" name="CustomShape 32"/>
                  <p:cNvSpPr/>
                  <p:nvPr/>
                </p:nvSpPr>
                <p:spPr>
                  <a:xfrm>
                    <a:off x="7421040" y="4575960"/>
                    <a:ext cx="169200" cy="257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1100" b="1" strike="noStrike" spc="-1">
                        <a:solidFill>
                          <a:srgbClr val="000000"/>
                        </a:solidFill>
                        <a:latin typeface="나눔스퀘어_ac ExtraBold"/>
                        <a:ea typeface="나눔스퀘어_ac ExtraBold"/>
                      </a:rPr>
                      <a:t>+</a:t>
                    </a:r>
                    <a:endParaRPr lang="en-US" sz="1100" b="0" strike="noStrike" spc="-1">
                      <a:latin typeface="굴림"/>
                    </a:endParaRPr>
                  </a:p>
                </p:txBody>
              </p:sp>
              <p:grpSp>
                <p:nvGrpSpPr>
                  <p:cNvPr id="357" name="Group 33"/>
                  <p:cNvGrpSpPr/>
                  <p:nvPr/>
                </p:nvGrpSpPr>
                <p:grpSpPr>
                  <a:xfrm>
                    <a:off x="7520040" y="4460040"/>
                    <a:ext cx="801360" cy="655920"/>
                    <a:chOff x="7520040" y="4460040"/>
                    <a:chExt cx="801360" cy="655920"/>
                  </a:xfrm>
                </p:grpSpPr>
                <p:sp>
                  <p:nvSpPr>
                    <p:cNvPr id="358" name="CustomShape 34"/>
                    <p:cNvSpPr/>
                    <p:nvPr/>
                  </p:nvSpPr>
                  <p:spPr>
                    <a:xfrm>
                      <a:off x="7520040" y="4904640"/>
                      <a:ext cx="801360" cy="211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/>
                  </p:style>
                  <p:txBody>
                    <a:bodyPr lIns="90000" tIns="45000" rIns="90000" bIns="45000"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800" b="0" strike="noStrike" spc="-1">
                          <a:solidFill>
                            <a:srgbClr val="000000"/>
                          </a:solidFill>
                          <a:latin typeface="나눔스퀘어_ac Bold"/>
                          <a:ea typeface="나눔스퀘어_ac Bold"/>
                        </a:rPr>
                        <a:t>유량,유속,수온</a:t>
                      </a:r>
                      <a:endParaRPr lang="en-US" sz="800" b="0" strike="noStrike" spc="-1">
                        <a:latin typeface="굴림"/>
                      </a:endParaRPr>
                    </a:p>
                  </p:txBody>
                </p:sp>
                <p:pic>
                  <p:nvPicPr>
                    <p:cNvPr id="359" name="Picture 44"/>
                    <p:cNvPicPr/>
                    <p:nvPr/>
                  </p:nvPicPr>
                  <p:blipFill>
                    <a:blip r:embed="rId9"/>
                    <a:stretch/>
                  </p:blipFill>
                  <p:spPr>
                    <a:xfrm rot="5074800" flipH="1">
                      <a:off x="7608600" y="4580640"/>
                      <a:ext cx="475920" cy="25632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</p:grpSp>
          </p:grpSp>
        </p:grpSp>
        <p:sp>
          <p:nvSpPr>
            <p:cNvPr id="360" name="CustomShape 35"/>
            <p:cNvSpPr/>
            <p:nvPr/>
          </p:nvSpPr>
          <p:spPr>
            <a:xfrm>
              <a:off x="7892640" y="4433400"/>
              <a:ext cx="77364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맑은 고딕"/>
                  <a:ea typeface="맑은 고딕"/>
                </a:rPr>
                <a:t>....</a:t>
              </a:r>
              <a:endParaRPr lang="en-US" sz="1800" b="0" strike="noStrike" spc="-1">
                <a:latin typeface="굴림"/>
              </a:endParaRPr>
            </a:p>
          </p:txBody>
        </p:sp>
      </p:grpSp>
      <p:pic>
        <p:nvPicPr>
          <p:cNvPr id="361" name="그림 8"/>
          <p:cNvPicPr/>
          <p:nvPr/>
        </p:nvPicPr>
        <p:blipFill>
          <a:blip r:embed="rId10"/>
          <a:stretch/>
        </p:blipFill>
        <p:spPr>
          <a:xfrm rot="10800000">
            <a:off x="3013200" y="2013120"/>
            <a:ext cx="1763640" cy="1872720"/>
          </a:xfrm>
          <a:prstGeom prst="rect">
            <a:avLst/>
          </a:prstGeom>
          <a:ln>
            <a:noFill/>
          </a:ln>
        </p:spPr>
      </p:pic>
      <p:grpSp>
        <p:nvGrpSpPr>
          <p:cNvPr id="362" name="Group 36"/>
          <p:cNvGrpSpPr/>
          <p:nvPr/>
        </p:nvGrpSpPr>
        <p:grpSpPr>
          <a:xfrm>
            <a:off x="5990040" y="1931760"/>
            <a:ext cx="1394640" cy="887400"/>
            <a:chOff x="5990040" y="1931760"/>
            <a:chExt cx="1394640" cy="887400"/>
          </a:xfrm>
        </p:grpSpPr>
        <p:grpSp>
          <p:nvGrpSpPr>
            <p:cNvPr id="363" name="Group 37"/>
            <p:cNvGrpSpPr/>
            <p:nvPr/>
          </p:nvGrpSpPr>
          <p:grpSpPr>
            <a:xfrm>
              <a:off x="5990040" y="1931760"/>
              <a:ext cx="1394640" cy="887400"/>
              <a:chOff x="5990040" y="1931760"/>
              <a:chExt cx="1394640" cy="887400"/>
            </a:xfrm>
          </p:grpSpPr>
          <p:grpSp>
            <p:nvGrpSpPr>
              <p:cNvPr id="364" name="Group 38"/>
              <p:cNvGrpSpPr/>
              <p:nvPr/>
            </p:nvGrpSpPr>
            <p:grpSpPr>
              <a:xfrm>
                <a:off x="5990040" y="1931760"/>
                <a:ext cx="1394640" cy="887400"/>
                <a:chOff x="5990040" y="1931760"/>
                <a:chExt cx="1394640" cy="887400"/>
              </a:xfrm>
            </p:grpSpPr>
            <p:grpSp>
              <p:nvGrpSpPr>
                <p:cNvPr id="365" name="Group 39"/>
                <p:cNvGrpSpPr/>
                <p:nvPr/>
              </p:nvGrpSpPr>
              <p:grpSpPr>
                <a:xfrm>
                  <a:off x="5990040" y="1931760"/>
                  <a:ext cx="1394640" cy="887400"/>
                  <a:chOff x="5990040" y="1931760"/>
                  <a:chExt cx="1394640" cy="887400"/>
                </a:xfrm>
              </p:grpSpPr>
              <p:sp>
                <p:nvSpPr>
                  <p:cNvPr id="366" name="CustomShape 40"/>
                  <p:cNvSpPr/>
                  <p:nvPr/>
                </p:nvSpPr>
                <p:spPr>
                  <a:xfrm>
                    <a:off x="6041520" y="2157480"/>
                    <a:ext cx="321120" cy="45936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367" name="그림 5"/>
                  <p:cNvPicPr/>
                  <p:nvPr/>
                </p:nvPicPr>
                <p:blipFill>
                  <a:blip r:embed="rId11"/>
                  <a:stretch/>
                </p:blipFill>
                <p:spPr>
                  <a:xfrm>
                    <a:off x="5990040" y="1931760"/>
                    <a:ext cx="1394640" cy="8874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368" name="그림 3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6628680" y="2145240"/>
                  <a:ext cx="562680" cy="4431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69" name="CustomShape 41"/>
              <p:cNvSpPr/>
              <p:nvPr/>
            </p:nvSpPr>
            <p:spPr>
              <a:xfrm>
                <a:off x="6665760" y="2199240"/>
                <a:ext cx="392760" cy="354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370" name="그림 84"/>
            <p:cNvPicPr/>
            <p:nvPr/>
          </p:nvPicPr>
          <p:blipFill>
            <a:blip r:embed="rId13"/>
            <a:stretch/>
          </p:blipFill>
          <p:spPr>
            <a:xfrm>
              <a:off x="6665760" y="2276280"/>
              <a:ext cx="429120" cy="202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1" name="Group 42"/>
          <p:cNvGrpSpPr/>
          <p:nvPr/>
        </p:nvGrpSpPr>
        <p:grpSpPr>
          <a:xfrm>
            <a:off x="5969880" y="1344960"/>
            <a:ext cx="1426680" cy="802080"/>
            <a:chOff x="5969880" y="1344960"/>
            <a:chExt cx="1426680" cy="802080"/>
          </a:xfrm>
        </p:grpSpPr>
        <p:grpSp>
          <p:nvGrpSpPr>
            <p:cNvPr id="372" name="Group 43"/>
            <p:cNvGrpSpPr/>
            <p:nvPr/>
          </p:nvGrpSpPr>
          <p:grpSpPr>
            <a:xfrm>
              <a:off x="5969880" y="1344960"/>
              <a:ext cx="1426680" cy="802080"/>
              <a:chOff x="5969880" y="1344960"/>
              <a:chExt cx="1426680" cy="802080"/>
            </a:xfrm>
          </p:grpSpPr>
          <p:grpSp>
            <p:nvGrpSpPr>
              <p:cNvPr id="373" name="Group 44"/>
              <p:cNvGrpSpPr/>
              <p:nvPr/>
            </p:nvGrpSpPr>
            <p:grpSpPr>
              <a:xfrm>
                <a:off x="5969880" y="1344960"/>
                <a:ext cx="1426680" cy="802080"/>
                <a:chOff x="5969880" y="1344960"/>
                <a:chExt cx="1426680" cy="802080"/>
              </a:xfrm>
            </p:grpSpPr>
            <p:grpSp>
              <p:nvGrpSpPr>
                <p:cNvPr id="374" name="Group 45"/>
                <p:cNvGrpSpPr/>
                <p:nvPr/>
              </p:nvGrpSpPr>
              <p:grpSpPr>
                <a:xfrm>
                  <a:off x="5969880" y="1344960"/>
                  <a:ext cx="1426680" cy="802080"/>
                  <a:chOff x="5969880" y="1344960"/>
                  <a:chExt cx="1426680" cy="802080"/>
                </a:xfrm>
              </p:grpSpPr>
              <p:sp>
                <p:nvSpPr>
                  <p:cNvPr id="375" name="CustomShape 46"/>
                  <p:cNvSpPr/>
                  <p:nvPr/>
                </p:nvSpPr>
                <p:spPr>
                  <a:xfrm>
                    <a:off x="6022080" y="1549080"/>
                    <a:ext cx="328680" cy="41508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376" name="그림 94"/>
                  <p:cNvPicPr/>
                  <p:nvPr/>
                </p:nvPicPr>
                <p:blipFill>
                  <a:blip r:embed="rId11"/>
                  <a:stretch/>
                </p:blipFill>
                <p:spPr>
                  <a:xfrm>
                    <a:off x="5969880" y="1344960"/>
                    <a:ext cx="1426680" cy="8020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377" name="그림 92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6622920" y="1538280"/>
                  <a:ext cx="575640" cy="40068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78" name="CustomShape 47"/>
              <p:cNvSpPr/>
              <p:nvPr/>
            </p:nvSpPr>
            <p:spPr>
              <a:xfrm>
                <a:off x="6660720" y="1586880"/>
                <a:ext cx="40176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379" name="그림 83"/>
            <p:cNvPicPr/>
            <p:nvPr/>
          </p:nvPicPr>
          <p:blipFill>
            <a:blip r:embed="rId14"/>
            <a:stretch/>
          </p:blipFill>
          <p:spPr>
            <a:xfrm>
              <a:off x="6631560" y="1603440"/>
              <a:ext cx="522720" cy="246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0" name="Group 48"/>
          <p:cNvGrpSpPr/>
          <p:nvPr/>
        </p:nvGrpSpPr>
        <p:grpSpPr>
          <a:xfrm>
            <a:off x="6052680" y="2717640"/>
            <a:ext cx="1332360" cy="873000"/>
            <a:chOff x="6052680" y="2717640"/>
            <a:chExt cx="1332360" cy="873000"/>
          </a:xfrm>
        </p:grpSpPr>
        <p:grpSp>
          <p:nvGrpSpPr>
            <p:cNvPr id="381" name="Group 49"/>
            <p:cNvGrpSpPr/>
            <p:nvPr/>
          </p:nvGrpSpPr>
          <p:grpSpPr>
            <a:xfrm>
              <a:off x="6052680" y="2717640"/>
              <a:ext cx="1332360" cy="873000"/>
              <a:chOff x="6052680" y="2717640"/>
              <a:chExt cx="1332360" cy="873000"/>
            </a:xfrm>
          </p:grpSpPr>
          <p:grpSp>
            <p:nvGrpSpPr>
              <p:cNvPr id="382" name="Group 50"/>
              <p:cNvGrpSpPr/>
              <p:nvPr/>
            </p:nvGrpSpPr>
            <p:grpSpPr>
              <a:xfrm>
                <a:off x="6052680" y="2717640"/>
                <a:ext cx="1332360" cy="873000"/>
                <a:chOff x="6052680" y="2717640"/>
                <a:chExt cx="1332360" cy="873000"/>
              </a:xfrm>
            </p:grpSpPr>
            <p:grpSp>
              <p:nvGrpSpPr>
                <p:cNvPr id="383" name="Group 51"/>
                <p:cNvGrpSpPr/>
                <p:nvPr/>
              </p:nvGrpSpPr>
              <p:grpSpPr>
                <a:xfrm>
                  <a:off x="6052680" y="2717640"/>
                  <a:ext cx="1332360" cy="873000"/>
                  <a:chOff x="6052680" y="2717640"/>
                  <a:chExt cx="1332360" cy="873000"/>
                </a:xfrm>
              </p:grpSpPr>
              <p:sp>
                <p:nvSpPr>
                  <p:cNvPr id="384" name="CustomShape 52"/>
                  <p:cNvSpPr/>
                  <p:nvPr/>
                </p:nvSpPr>
                <p:spPr>
                  <a:xfrm>
                    <a:off x="6101640" y="2939760"/>
                    <a:ext cx="306720" cy="451800"/>
                  </a:xfrm>
                  <a:prstGeom prst="ellipse">
                    <a:avLst/>
                  </a:prstGeom>
                  <a:noFill/>
                  <a:ln w="15840">
                    <a:solidFill>
                      <a:schemeClr val="accent2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385" name="그림 110"/>
                  <p:cNvPicPr/>
                  <p:nvPr/>
                </p:nvPicPr>
                <p:blipFill>
                  <a:blip r:embed="rId11"/>
                  <a:stretch/>
                </p:blipFill>
                <p:spPr>
                  <a:xfrm>
                    <a:off x="6052680" y="2717640"/>
                    <a:ext cx="1332360" cy="8730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386" name="그림 104"/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6662520" y="2927880"/>
                  <a:ext cx="537480" cy="4359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87" name="CustomShape 53"/>
              <p:cNvSpPr/>
              <p:nvPr/>
            </p:nvSpPr>
            <p:spPr>
              <a:xfrm>
                <a:off x="6697800" y="2980800"/>
                <a:ext cx="375120" cy="348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388" name="그림 9"/>
            <p:cNvPicPr/>
            <p:nvPr/>
          </p:nvPicPr>
          <p:blipFill>
            <a:blip r:embed="rId15"/>
            <a:stretch/>
          </p:blipFill>
          <p:spPr>
            <a:xfrm>
              <a:off x="6719400" y="3065400"/>
              <a:ext cx="369360" cy="193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0" name="CustomShape 55"/>
          <p:cNvSpPr/>
          <p:nvPr/>
        </p:nvSpPr>
        <p:spPr>
          <a:xfrm rot="10800000">
            <a:off x="4861080" y="2493000"/>
            <a:ext cx="1191600" cy="660600"/>
          </a:xfrm>
          <a:prstGeom prst="bentConnector3">
            <a:avLst>
              <a:gd name="adj1" fmla="val 53142"/>
            </a:avLst>
          </a:prstGeom>
          <a:noFill/>
          <a:ln w="12600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91" name="Group 56"/>
          <p:cNvGrpSpPr/>
          <p:nvPr/>
        </p:nvGrpSpPr>
        <p:grpSpPr>
          <a:xfrm>
            <a:off x="2328120" y="2494440"/>
            <a:ext cx="960480" cy="778680"/>
            <a:chOff x="2328120" y="2494440"/>
            <a:chExt cx="960480" cy="778680"/>
          </a:xfrm>
        </p:grpSpPr>
        <p:sp>
          <p:nvSpPr>
            <p:cNvPr id="392" name="CustomShape 57"/>
            <p:cNvSpPr/>
            <p:nvPr/>
          </p:nvSpPr>
          <p:spPr>
            <a:xfrm>
              <a:off x="2387520" y="2494440"/>
              <a:ext cx="841320" cy="77868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tx2">
                  <a:lumMod val="50000"/>
                </a:schemeClr>
              </a:solidFill>
              <a:prstDash val="dash"/>
              <a:round/>
            </a:ln>
            <a:effectLst>
              <a:outerShdw blurRad="50800" dist="38160" dir="5400000" algn="t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93" name="Group 58"/>
            <p:cNvGrpSpPr/>
            <p:nvPr/>
          </p:nvGrpSpPr>
          <p:grpSpPr>
            <a:xfrm>
              <a:off x="2328120" y="2494440"/>
              <a:ext cx="960480" cy="734040"/>
              <a:chOff x="2328120" y="2494440"/>
              <a:chExt cx="960480" cy="734040"/>
            </a:xfrm>
          </p:grpSpPr>
          <p:sp>
            <p:nvSpPr>
              <p:cNvPr id="394" name="CustomShape 59"/>
              <p:cNvSpPr/>
              <p:nvPr/>
            </p:nvSpPr>
            <p:spPr>
              <a:xfrm>
                <a:off x="2328120" y="2864520"/>
                <a:ext cx="960480" cy="363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지능형 고장 진단 </a:t>
                </a:r>
                <a:endParaRPr lang="en-US" sz="900" b="0" strike="noStrike" spc="-1">
                  <a:latin typeface="굴림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SW</a:t>
                </a:r>
                <a:endParaRPr lang="en-US" sz="900" b="0" strike="noStrike" spc="-1">
                  <a:latin typeface="굴림"/>
                </a:endParaRPr>
              </a:p>
            </p:txBody>
          </p:sp>
          <p:pic>
            <p:nvPicPr>
              <p:cNvPr id="395" name="Picture 42"/>
              <p:cNvPicPr/>
              <p:nvPr/>
            </p:nvPicPr>
            <p:blipFill>
              <a:blip r:embed="rId16"/>
              <a:stretch/>
            </p:blipFill>
            <p:spPr>
              <a:xfrm>
                <a:off x="2651760" y="2494440"/>
                <a:ext cx="389880" cy="4093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96" name="CustomShape 60"/>
          <p:cNvSpPr/>
          <p:nvPr/>
        </p:nvSpPr>
        <p:spPr>
          <a:xfrm>
            <a:off x="3202920" y="2774520"/>
            <a:ext cx="375120" cy="28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62"/>
          <p:cNvSpPr/>
          <p:nvPr/>
        </p:nvSpPr>
        <p:spPr>
          <a:xfrm rot="10800000">
            <a:off x="4777200" y="3112560"/>
            <a:ext cx="787680" cy="1615320"/>
          </a:xfrm>
          <a:prstGeom prst="bentConnector3">
            <a:avLst>
              <a:gd name="adj1" fmla="val 50000"/>
            </a:avLst>
          </a:prstGeom>
          <a:noFill/>
          <a:ln w="15840">
            <a:solidFill>
              <a:srgbClr val="4A7EBB"/>
            </a:solidFill>
            <a:prstDash val="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63"/>
          <p:cNvSpPr/>
          <p:nvPr/>
        </p:nvSpPr>
        <p:spPr>
          <a:xfrm>
            <a:off x="3126600" y="1264680"/>
            <a:ext cx="1685880" cy="1803600"/>
          </a:xfrm>
          <a:custGeom>
            <a:avLst/>
            <a:gdLst/>
            <a:ahLst/>
            <a:cxnLst/>
            <a:rect l="l" t="t" r="r" b="b"/>
            <a:pathLst>
              <a:path w="1014104" h="579059">
                <a:moveTo>
                  <a:pt x="0" y="0"/>
                </a:moveTo>
                <a:lnTo>
                  <a:pt x="1014102" y="0"/>
                </a:lnTo>
                <a:cubicBezTo>
                  <a:pt x="1014102" y="190258"/>
                  <a:pt x="1017137" y="448285"/>
                  <a:pt x="815841" y="570773"/>
                </a:cubicBezTo>
                <a:cubicBezTo>
                  <a:pt x="422234" y="585295"/>
                  <a:pt x="271947" y="575770"/>
                  <a:pt x="0" y="578268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64"/>
          <p:cNvSpPr/>
          <p:nvPr/>
        </p:nvSpPr>
        <p:spPr>
          <a:xfrm>
            <a:off x="3834360" y="2956320"/>
            <a:ext cx="941760" cy="738000"/>
          </a:xfrm>
          <a:custGeom>
            <a:avLst/>
            <a:gdLst/>
            <a:ahLst/>
            <a:cxnLst/>
            <a:rect l="l" t="t" r="r" b="b"/>
            <a:pathLst>
              <a:path w="942736" h="738924">
                <a:moveTo>
                  <a:pt x="0" y="0"/>
                </a:moveTo>
                <a:lnTo>
                  <a:pt x="920250" y="0"/>
                </a:lnTo>
                <a:lnTo>
                  <a:pt x="942736" y="647333"/>
                </a:lnTo>
                <a:cubicBezTo>
                  <a:pt x="583521" y="842205"/>
                  <a:pt x="306750" y="654828"/>
                  <a:pt x="0" y="72228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65"/>
          <p:cNvSpPr/>
          <p:nvPr/>
        </p:nvSpPr>
        <p:spPr>
          <a:xfrm>
            <a:off x="3205440" y="2327040"/>
            <a:ext cx="941760" cy="738000"/>
          </a:xfrm>
          <a:custGeom>
            <a:avLst/>
            <a:gdLst/>
            <a:ahLst/>
            <a:cxnLst/>
            <a:rect l="l" t="t" r="r" b="b"/>
            <a:pathLst>
              <a:path w="942736" h="738924">
                <a:moveTo>
                  <a:pt x="0" y="0"/>
                </a:moveTo>
                <a:lnTo>
                  <a:pt x="920250" y="0"/>
                </a:lnTo>
                <a:lnTo>
                  <a:pt x="942736" y="647333"/>
                </a:lnTo>
                <a:cubicBezTo>
                  <a:pt x="583521" y="842205"/>
                  <a:pt x="306750" y="654828"/>
                  <a:pt x="0" y="72228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66"/>
          <p:cNvSpPr/>
          <p:nvPr/>
        </p:nvSpPr>
        <p:spPr>
          <a:xfrm rot="16200000" flipV="1">
            <a:off x="3293640" y="4197240"/>
            <a:ext cx="638280" cy="4680"/>
          </a:xfrm>
          <a:prstGeom prst="bentConnector3">
            <a:avLst>
              <a:gd name="adj1" fmla="val 50000"/>
            </a:avLst>
          </a:prstGeom>
          <a:noFill/>
          <a:ln w="15840">
            <a:solidFill>
              <a:srgbClr val="4A7EBB"/>
            </a:solidFill>
            <a:prstDash val="dash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67"/>
          <p:cNvSpPr/>
          <p:nvPr/>
        </p:nvSpPr>
        <p:spPr>
          <a:xfrm>
            <a:off x="3855960" y="3111480"/>
            <a:ext cx="941760" cy="738000"/>
          </a:xfrm>
          <a:custGeom>
            <a:avLst/>
            <a:gdLst/>
            <a:ahLst/>
            <a:cxnLst/>
            <a:rect l="l" t="t" r="r" b="b"/>
            <a:pathLst>
              <a:path w="942736" h="738924">
                <a:moveTo>
                  <a:pt x="0" y="0"/>
                </a:moveTo>
                <a:lnTo>
                  <a:pt x="920250" y="0"/>
                </a:lnTo>
                <a:lnTo>
                  <a:pt x="942736" y="647333"/>
                </a:lnTo>
                <a:cubicBezTo>
                  <a:pt x="583521" y="842205"/>
                  <a:pt x="306750" y="654828"/>
                  <a:pt x="0" y="72228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68"/>
          <p:cNvSpPr/>
          <p:nvPr/>
        </p:nvSpPr>
        <p:spPr>
          <a:xfrm>
            <a:off x="3813840" y="2642040"/>
            <a:ext cx="941760" cy="738000"/>
          </a:xfrm>
          <a:custGeom>
            <a:avLst/>
            <a:gdLst/>
            <a:ahLst/>
            <a:cxnLst/>
            <a:rect l="l" t="t" r="r" b="b"/>
            <a:pathLst>
              <a:path w="942736" h="738924">
                <a:moveTo>
                  <a:pt x="0" y="0"/>
                </a:moveTo>
                <a:lnTo>
                  <a:pt x="920250" y="0"/>
                </a:lnTo>
                <a:lnTo>
                  <a:pt x="942736" y="647333"/>
                </a:lnTo>
                <a:cubicBezTo>
                  <a:pt x="583521" y="842205"/>
                  <a:pt x="306750" y="654828"/>
                  <a:pt x="0" y="72228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05" name="Group 69"/>
          <p:cNvGrpSpPr/>
          <p:nvPr/>
        </p:nvGrpSpPr>
        <p:grpSpPr>
          <a:xfrm>
            <a:off x="3341880" y="804240"/>
            <a:ext cx="1027080" cy="988200"/>
            <a:chOff x="3341880" y="804240"/>
            <a:chExt cx="1027080" cy="988200"/>
          </a:xfrm>
        </p:grpSpPr>
        <p:grpSp>
          <p:nvGrpSpPr>
            <p:cNvPr id="406" name="Group 70"/>
            <p:cNvGrpSpPr/>
            <p:nvPr/>
          </p:nvGrpSpPr>
          <p:grpSpPr>
            <a:xfrm>
              <a:off x="3341880" y="837000"/>
              <a:ext cx="1027080" cy="955440"/>
              <a:chOff x="3341880" y="837000"/>
              <a:chExt cx="1027080" cy="955440"/>
            </a:xfrm>
          </p:grpSpPr>
          <p:sp>
            <p:nvSpPr>
              <p:cNvPr id="407" name="CustomShape 71"/>
              <p:cNvSpPr/>
              <p:nvPr/>
            </p:nvSpPr>
            <p:spPr>
              <a:xfrm>
                <a:off x="3341880" y="837000"/>
                <a:ext cx="1027080" cy="925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tx2">
                    <a:lumMod val="50000"/>
                  </a:schemeClr>
                </a:solidFill>
                <a:prstDash val="dash"/>
                <a:round/>
              </a:ln>
              <a:effectLst>
                <a:outerShdw blurRad="50800" dist="38160" dir="5400000" algn="t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8" name="CustomShape 72"/>
              <p:cNvSpPr/>
              <p:nvPr/>
            </p:nvSpPr>
            <p:spPr>
              <a:xfrm>
                <a:off x="3459240" y="1398240"/>
                <a:ext cx="861480" cy="394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항로표지 기본</a:t>
                </a:r>
                <a:endParaRPr lang="en-US" sz="1000" b="0" strike="noStrike" spc="-1">
                  <a:latin typeface="굴림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000" b="0" strike="noStrike" spc="-1">
                    <a:solidFill>
                      <a:srgbClr val="000000"/>
                    </a:solidFill>
                    <a:latin typeface="나눔스퀘어_ac Bold"/>
                    <a:ea typeface="나눔스퀘어_ac Bold"/>
                  </a:rPr>
                  <a:t>제어 &amp; 운영</a:t>
                </a:r>
                <a:endParaRPr lang="en-US" sz="1000" b="0" strike="noStrike" spc="-1">
                  <a:latin typeface="굴림"/>
                </a:endParaRPr>
              </a:p>
            </p:txBody>
          </p:sp>
        </p:grpSp>
        <p:pic>
          <p:nvPicPr>
            <p:cNvPr id="409" name="그림 176"/>
            <p:cNvPicPr/>
            <p:nvPr/>
          </p:nvPicPr>
          <p:blipFill>
            <a:blip r:embed="rId17"/>
            <a:stretch/>
          </p:blipFill>
          <p:spPr>
            <a:xfrm>
              <a:off x="3579120" y="804240"/>
              <a:ext cx="596160" cy="673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0" name="CustomShape 73"/>
          <p:cNvSpPr/>
          <p:nvPr/>
        </p:nvSpPr>
        <p:spPr>
          <a:xfrm rot="5400000">
            <a:off x="3434760" y="2077200"/>
            <a:ext cx="839880" cy="28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74"/>
          <p:cNvSpPr/>
          <p:nvPr/>
        </p:nvSpPr>
        <p:spPr>
          <a:xfrm>
            <a:off x="3008880" y="2012760"/>
            <a:ext cx="1746360" cy="183672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75"/>
          <p:cNvSpPr/>
          <p:nvPr/>
        </p:nvSpPr>
        <p:spPr>
          <a:xfrm>
            <a:off x="2321640" y="2376000"/>
            <a:ext cx="923040" cy="10155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76"/>
          <p:cNvSpPr/>
          <p:nvPr/>
        </p:nvSpPr>
        <p:spPr>
          <a:xfrm>
            <a:off x="4319280" y="1435320"/>
            <a:ext cx="21333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스마트 항로표지 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통합 플랫폼 하드웨어  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414" name="CustomShape 77"/>
          <p:cNvSpPr/>
          <p:nvPr/>
        </p:nvSpPr>
        <p:spPr>
          <a:xfrm>
            <a:off x="1478880" y="1841760"/>
            <a:ext cx="21333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지능형 고장진단 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소프트웨어 개발  </a:t>
            </a:r>
            <a:endParaRPr lang="en-US" sz="1400" b="0" strike="noStrike" spc="-1">
              <a:latin typeface="굴림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D0BFC61-7F7E-4BCA-B4C7-C0D9AA8A8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30" y="736163"/>
            <a:ext cx="3137071" cy="486362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001D559-A1CF-45E8-A692-5DF1CC1B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04" b="23578"/>
          <a:stretch/>
        </p:blipFill>
        <p:spPr>
          <a:xfrm>
            <a:off x="179511" y="5174153"/>
            <a:ext cx="8964489" cy="10457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스마트 </a:t>
            </a:r>
            <a:r>
              <a:rPr lang="ko-KR" altLang="en-US" dirty="0" err="1"/>
              <a:t>항로지표</a:t>
            </a:r>
            <a:r>
              <a:rPr lang="ko-KR" altLang="en-US" dirty="0"/>
              <a:t> </a:t>
            </a:r>
            <a:r>
              <a:rPr lang="ko-KR" altLang="en-US" dirty="0" err="1"/>
              <a:t>구상안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고정형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045760" y="626753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[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고정형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51F209-41BC-4456-98E2-A466AC8E1FF5}"/>
              </a:ext>
            </a:extLst>
          </p:cNvPr>
          <p:cNvGrpSpPr/>
          <p:nvPr/>
        </p:nvGrpSpPr>
        <p:grpSpPr>
          <a:xfrm>
            <a:off x="5791726" y="3402216"/>
            <a:ext cx="3056210" cy="808185"/>
            <a:chOff x="8404999" y="3453212"/>
            <a:chExt cx="3056210" cy="80818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AD81E3B-ABD5-45B5-8571-1334F23EF496}"/>
                </a:ext>
              </a:extLst>
            </p:cNvPr>
            <p:cNvSpPr/>
            <p:nvPr/>
          </p:nvSpPr>
          <p:spPr>
            <a:xfrm>
              <a:off x="8404999" y="3453212"/>
              <a:ext cx="3033887" cy="7797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A58EE14-7693-4700-ABB4-55DA1C2EF324}"/>
                </a:ext>
              </a:extLst>
            </p:cNvPr>
            <p:cNvSpPr/>
            <p:nvPr/>
          </p:nvSpPr>
          <p:spPr>
            <a:xfrm>
              <a:off x="9782951" y="3643398"/>
              <a:ext cx="12584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+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27FDC00-7907-4535-B13B-0488588388DA}"/>
                </a:ext>
              </a:extLst>
            </p:cNvPr>
            <p:cNvSpPr/>
            <p:nvPr/>
          </p:nvSpPr>
          <p:spPr>
            <a:xfrm>
              <a:off x="9061511" y="3643398"/>
              <a:ext cx="12584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+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2B5B525-B421-4490-8CF0-45897767E301}"/>
                </a:ext>
              </a:extLst>
            </p:cNvPr>
            <p:cNvGrpSpPr/>
            <p:nvPr/>
          </p:nvGrpSpPr>
          <p:grpSpPr>
            <a:xfrm>
              <a:off x="8431472" y="3561067"/>
              <a:ext cx="769763" cy="586475"/>
              <a:chOff x="335830" y="5093498"/>
              <a:chExt cx="1041603" cy="793586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2ED559B1-9E0B-4E1F-B43A-55CED210EDDA}"/>
                  </a:ext>
                </a:extLst>
              </p:cNvPr>
              <p:cNvSpPr/>
              <p:nvPr/>
            </p:nvSpPr>
            <p:spPr>
              <a:xfrm>
                <a:off x="335830" y="5553911"/>
                <a:ext cx="1041603" cy="33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통합 플랫폼</a:t>
                </a:r>
              </a:p>
            </p:txBody>
          </p:sp>
          <p:pic>
            <p:nvPicPr>
              <p:cNvPr id="106" name="Picture 34" descr="https://o.remove.bg/downloads/00a192aa-e5ae-4d9b-9bfa-165a0b3c6648/%E3%85%87-removebg-preview.png">
                <a:extLst>
                  <a:ext uri="{FF2B5EF4-FFF2-40B4-BE49-F238E27FC236}">
                    <a16:creationId xmlns:a16="http://schemas.microsoft.com/office/drawing/2014/main" id="{FA7E698D-7927-44A4-B5A4-F3D3A1CCD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09" y="5093498"/>
                <a:ext cx="489245" cy="451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FD012AA-51C9-4E8D-A05F-E42D8111A913}"/>
                </a:ext>
              </a:extLst>
            </p:cNvPr>
            <p:cNvSpPr/>
            <p:nvPr/>
          </p:nvSpPr>
          <p:spPr>
            <a:xfrm>
              <a:off x="10483245" y="3643398"/>
              <a:ext cx="12584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+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BA8B578-5679-4536-929C-BD74788D4633}"/>
                </a:ext>
              </a:extLst>
            </p:cNvPr>
            <p:cNvGrpSpPr/>
            <p:nvPr/>
          </p:nvGrpSpPr>
          <p:grpSpPr>
            <a:xfrm>
              <a:off x="9138923" y="3650822"/>
              <a:ext cx="744114" cy="508989"/>
              <a:chOff x="1142625" y="2950758"/>
              <a:chExt cx="744114" cy="508989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581096C8-4656-4B4A-B3A7-2FCAE1C8456B}"/>
                  </a:ext>
                </a:extLst>
              </p:cNvPr>
              <p:cNvSpPr/>
              <p:nvPr/>
            </p:nvSpPr>
            <p:spPr>
              <a:xfrm>
                <a:off x="1142625" y="3213526"/>
                <a:ext cx="74411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전용배터리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pic>
            <p:nvPicPr>
              <p:cNvPr id="104" name="Picture 36" descr="https://o.remove.bg/downloads/9c27ded8-8e4b-4d0e-8a6e-d2f7d3e690cb/%EA%B7%B8%EB%A6%BC3-removebg-preview.png">
                <a:extLst>
                  <a:ext uri="{FF2B5EF4-FFF2-40B4-BE49-F238E27FC236}">
                    <a16:creationId xmlns:a16="http://schemas.microsoft.com/office/drawing/2014/main" id="{A674CA63-1B7C-4BCA-ADE6-2C5C784C25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33" y="2950758"/>
                <a:ext cx="542014" cy="295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04231F7-AB0E-48FF-A25A-CBB97301AC2B}"/>
                </a:ext>
              </a:extLst>
            </p:cNvPr>
            <p:cNvGrpSpPr/>
            <p:nvPr/>
          </p:nvGrpSpPr>
          <p:grpSpPr>
            <a:xfrm>
              <a:off x="9820724" y="3614717"/>
              <a:ext cx="848310" cy="532011"/>
              <a:chOff x="1840711" y="5167194"/>
              <a:chExt cx="1147888" cy="719889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98C09FD0-C897-490A-AA2C-5034223FC876}"/>
                  </a:ext>
                </a:extLst>
              </p:cNvPr>
              <p:cNvSpPr/>
              <p:nvPr/>
            </p:nvSpPr>
            <p:spPr>
              <a:xfrm>
                <a:off x="1840711" y="5553910"/>
                <a:ext cx="1147888" cy="33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충방전조절기</a:t>
                </a:r>
              </a:p>
            </p:txBody>
          </p:sp>
          <p:pic>
            <p:nvPicPr>
              <p:cNvPr id="102" name="Picture 38" descr="https://o.remove.bg/downloads/42fd559c-6821-4e7e-9a78-b57bd4cace9f/%EA%B7%B8%EB%A6%BC5-removebg-preview.png">
                <a:extLst>
                  <a:ext uri="{FF2B5EF4-FFF2-40B4-BE49-F238E27FC236}">
                    <a16:creationId xmlns:a16="http://schemas.microsoft.com/office/drawing/2014/main" id="{935820D5-FA60-42CB-8570-0E43EC0457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5944" y="5167194"/>
                <a:ext cx="523534" cy="439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346B5E8-4081-41DF-8F36-65646E7B817C}"/>
                </a:ext>
              </a:extLst>
            </p:cNvPr>
            <p:cNvGrpSpPr/>
            <p:nvPr/>
          </p:nvGrpSpPr>
          <p:grpSpPr>
            <a:xfrm>
              <a:off x="10580840" y="3491329"/>
              <a:ext cx="880369" cy="770068"/>
              <a:chOff x="2773892" y="5060967"/>
              <a:chExt cx="1191270" cy="1042014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72E5E6C-B4B5-416E-B849-53C13538BD4A}"/>
                  </a:ext>
                </a:extLst>
              </p:cNvPr>
              <p:cNvSpPr/>
              <p:nvPr/>
            </p:nvSpPr>
            <p:spPr>
              <a:xfrm>
                <a:off x="2773892" y="5561574"/>
                <a:ext cx="1191270" cy="541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고장 자가검진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SW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pic>
            <p:nvPicPr>
              <p:cNvPr id="100" name="Picture 42" descr="https://o.remove.bg/downloads/bb4c26e9-520c-4ca8-8bff-7c34d222bdb4/%EA%B7%B8%EB%A6%BC8-removebg-preview.png">
                <a:extLst>
                  <a:ext uri="{FF2B5EF4-FFF2-40B4-BE49-F238E27FC236}">
                    <a16:creationId xmlns:a16="http://schemas.microsoft.com/office/drawing/2014/main" id="{4FC4D799-9277-44CD-AAD5-B47B64DCD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8581" y="5060967"/>
                <a:ext cx="525182" cy="555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4608CCB-EA1A-4901-B959-E49621DA7ECD}"/>
              </a:ext>
            </a:extLst>
          </p:cNvPr>
          <p:cNvGrpSpPr/>
          <p:nvPr/>
        </p:nvGrpSpPr>
        <p:grpSpPr>
          <a:xfrm>
            <a:off x="2036178" y="2249943"/>
            <a:ext cx="1382438" cy="698139"/>
            <a:chOff x="1758751" y="3109136"/>
            <a:chExt cx="1382438" cy="69813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CB874A9-F37B-441E-B5E5-9FFAB7747608}"/>
                </a:ext>
              </a:extLst>
            </p:cNvPr>
            <p:cNvSpPr/>
            <p:nvPr/>
          </p:nvSpPr>
          <p:spPr>
            <a:xfrm>
              <a:off x="1758751" y="3124987"/>
              <a:ext cx="1382438" cy="682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619AC21D-741B-47A7-AF97-293583755666}"/>
                </a:ext>
              </a:extLst>
            </p:cNvPr>
            <p:cNvGrpSpPr/>
            <p:nvPr/>
          </p:nvGrpSpPr>
          <p:grpSpPr>
            <a:xfrm>
              <a:off x="1772538" y="3109136"/>
              <a:ext cx="1354865" cy="698139"/>
              <a:chOff x="1786324" y="3109136"/>
              <a:chExt cx="1354865" cy="698139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F30182E0-B906-49C8-958E-AD63E319B1F1}"/>
                  </a:ext>
                </a:extLst>
              </p:cNvPr>
              <p:cNvSpPr/>
              <p:nvPr/>
            </p:nvSpPr>
            <p:spPr>
              <a:xfrm>
                <a:off x="2320363" y="3327401"/>
                <a:ext cx="170291" cy="205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+</a:t>
                </a:r>
                <a:endPara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C198EE15-B8BC-4DE4-B240-A34EB16D3FDE}"/>
                  </a:ext>
                </a:extLst>
              </p:cNvPr>
              <p:cNvGrpSpPr/>
              <p:nvPr/>
            </p:nvGrpSpPr>
            <p:grpSpPr>
              <a:xfrm>
                <a:off x="1786324" y="3109136"/>
                <a:ext cx="681287" cy="698139"/>
                <a:chOff x="1786324" y="3109136"/>
                <a:chExt cx="681287" cy="698139"/>
              </a:xfrm>
            </p:grpSpPr>
            <p:pic>
              <p:nvPicPr>
                <p:cNvPr id="115" name="Picture 16" descr="https://o.remove.bg/downloads/d019fc2a-5770-4b43-b902-33907730e737/unnamed-removebg-preview.png">
                  <a:extLst>
                    <a:ext uri="{FF2B5EF4-FFF2-40B4-BE49-F238E27FC236}">
                      <a16:creationId xmlns:a16="http://schemas.microsoft.com/office/drawing/2014/main" id="{D37AF7B1-6BCC-4084-9657-518092D369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4625" y="3109136"/>
                  <a:ext cx="484684" cy="4846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472FB6A-3A56-445B-9FB6-C9959A5AEA20}"/>
                    </a:ext>
                  </a:extLst>
                </p:cNvPr>
                <p:cNvSpPr txBox="1"/>
                <p:nvPr/>
              </p:nvSpPr>
              <p:spPr>
                <a:xfrm>
                  <a:off x="1786324" y="3545665"/>
                  <a:ext cx="68128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비상전원</a:t>
                  </a:r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48248E43-820F-479E-94EB-3D52BAD30442}"/>
                  </a:ext>
                </a:extLst>
              </p:cNvPr>
              <p:cNvGrpSpPr/>
              <p:nvPr/>
            </p:nvGrpSpPr>
            <p:grpSpPr>
              <a:xfrm>
                <a:off x="2443020" y="3205487"/>
                <a:ext cx="698169" cy="601788"/>
                <a:chOff x="2443020" y="3205487"/>
                <a:chExt cx="698169" cy="601788"/>
              </a:xfrm>
            </p:grpSpPr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9E7DA8A2-0BF2-4872-8139-20FE01EA3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3874"/>
                <a:stretch/>
              </p:blipFill>
              <p:spPr>
                <a:xfrm>
                  <a:off x="2565812" y="3205487"/>
                  <a:ext cx="452585" cy="291982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C8032102-C279-4279-A160-0B009762BBC4}"/>
                    </a:ext>
                  </a:extLst>
                </p:cNvPr>
                <p:cNvSpPr txBox="1"/>
                <p:nvPr/>
              </p:nvSpPr>
              <p:spPr>
                <a:xfrm>
                  <a:off x="2443020" y="3545665"/>
                  <a:ext cx="69816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통신모듈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</p:grpSp>
        </p:grp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C6FB786-DFF2-4E64-8B28-2873A0A64775}"/>
              </a:ext>
            </a:extLst>
          </p:cNvPr>
          <p:cNvCxnSpPr/>
          <p:nvPr/>
        </p:nvCxnSpPr>
        <p:spPr>
          <a:xfrm flipV="1">
            <a:off x="5220072" y="1144366"/>
            <a:ext cx="701218" cy="174066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030E4A-2904-47D4-A5FC-5B55A1C02C16}"/>
              </a:ext>
            </a:extLst>
          </p:cNvPr>
          <p:cNvGrpSpPr/>
          <p:nvPr/>
        </p:nvGrpSpPr>
        <p:grpSpPr>
          <a:xfrm>
            <a:off x="2607926" y="908720"/>
            <a:ext cx="636716" cy="811540"/>
            <a:chOff x="2736168" y="991178"/>
            <a:chExt cx="636716" cy="811540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1CE9581-A2B2-4E1E-AFAD-14902600D002}"/>
                </a:ext>
              </a:extLst>
            </p:cNvPr>
            <p:cNvSpPr/>
            <p:nvPr/>
          </p:nvSpPr>
          <p:spPr>
            <a:xfrm>
              <a:off x="2736168" y="991178"/>
              <a:ext cx="636716" cy="5930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315B2F1-AAA1-4947-9E01-AD1280B77DB4}"/>
                </a:ext>
              </a:extLst>
            </p:cNvPr>
            <p:cNvSpPr txBox="1"/>
            <p:nvPr/>
          </p:nvSpPr>
          <p:spPr>
            <a:xfrm>
              <a:off x="2756208" y="1573614"/>
              <a:ext cx="596636" cy="229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등명기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pic>
          <p:nvPicPr>
            <p:cNvPr id="3076" name="Picture 4" descr="https://o.remove.bg/downloads/fe5837d2-5c17-4be1-86a4-e8b04ebc679c/hEHXbLDWZbAdzZW1XiA4zk1tpN8-removebg-preview.png">
              <a:extLst>
                <a:ext uri="{FF2B5EF4-FFF2-40B4-BE49-F238E27FC236}">
                  <a16:creationId xmlns:a16="http://schemas.microsoft.com/office/drawing/2014/main" id="{609D81A4-9EC8-422B-93DF-C166890903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7" r="22003" b="8437"/>
            <a:stretch/>
          </p:blipFill>
          <p:spPr bwMode="auto">
            <a:xfrm>
              <a:off x="2875823" y="1063664"/>
              <a:ext cx="379367" cy="420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F341426F-E440-4161-B794-B2BDED7C0FD1}"/>
              </a:ext>
            </a:extLst>
          </p:cNvPr>
          <p:cNvGrpSpPr/>
          <p:nvPr/>
        </p:nvGrpSpPr>
        <p:grpSpPr>
          <a:xfrm>
            <a:off x="6008360" y="2307853"/>
            <a:ext cx="1199090" cy="861522"/>
            <a:chOff x="5487595" y="2915821"/>
            <a:chExt cx="1168514" cy="861522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3EA3069-1F7F-4983-A1D0-0D360CCCD4F3}"/>
                </a:ext>
              </a:extLst>
            </p:cNvPr>
            <p:cNvSpPr/>
            <p:nvPr/>
          </p:nvSpPr>
          <p:spPr>
            <a:xfrm>
              <a:off x="5487595" y="2915821"/>
              <a:ext cx="1168514" cy="4323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A556685D-BA28-4E95-BB8D-8E559ACD131B}"/>
                </a:ext>
              </a:extLst>
            </p:cNvPr>
            <p:cNvGrpSpPr/>
            <p:nvPr/>
          </p:nvGrpSpPr>
          <p:grpSpPr>
            <a:xfrm>
              <a:off x="5598771" y="3000250"/>
              <a:ext cx="881243" cy="777093"/>
              <a:chOff x="5598771" y="3000250"/>
              <a:chExt cx="881243" cy="777093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D1F229F-4C76-425F-A05E-7F2FA4B89F55}"/>
                  </a:ext>
                </a:extLst>
              </p:cNvPr>
              <p:cNvSpPr txBox="1"/>
              <p:nvPr/>
            </p:nvSpPr>
            <p:spPr>
              <a:xfrm>
                <a:off x="5624820" y="3346456"/>
                <a:ext cx="8551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태양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/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빛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전력 충전</a:t>
                </a:r>
              </a:p>
            </p:txBody>
          </p:sp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DDBA2E58-8BB5-4424-8B17-59146293A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8771" y="3000250"/>
                <a:ext cx="649392" cy="284665"/>
              </a:xfrm>
              <a:prstGeom prst="rect">
                <a:avLst/>
              </a:prstGeom>
            </p:spPr>
          </p:pic>
        </p:grp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8BE78EB-874B-4557-AD83-FE7065CF2A27}"/>
              </a:ext>
            </a:extLst>
          </p:cNvPr>
          <p:cNvCxnSpPr>
            <a:cxnSpLocks/>
          </p:cNvCxnSpPr>
          <p:nvPr/>
        </p:nvCxnSpPr>
        <p:spPr>
          <a:xfrm rot="10800000">
            <a:off x="5436096" y="1967165"/>
            <a:ext cx="572268" cy="523287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D8F2DDD-CC4C-4460-AED3-C06C4A959F9B}"/>
              </a:ext>
            </a:extLst>
          </p:cNvPr>
          <p:cNvCxnSpPr>
            <a:cxnSpLocks/>
            <a:stCxn id="142" idx="3"/>
          </p:cNvCxnSpPr>
          <p:nvPr/>
        </p:nvCxnSpPr>
        <p:spPr>
          <a:xfrm>
            <a:off x="3244642" y="1205251"/>
            <a:ext cx="1467522" cy="309238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A094D2-09B4-4B19-87F9-865912158AB8}"/>
              </a:ext>
            </a:extLst>
          </p:cNvPr>
          <p:cNvGrpSpPr/>
          <p:nvPr/>
        </p:nvGrpSpPr>
        <p:grpSpPr>
          <a:xfrm>
            <a:off x="1884007" y="4999947"/>
            <a:ext cx="2255945" cy="1246091"/>
            <a:chOff x="1601005" y="3697949"/>
            <a:chExt cx="2255945" cy="1246091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240DDEFD-7173-49EB-89A8-9D79D40340CC}"/>
                </a:ext>
              </a:extLst>
            </p:cNvPr>
            <p:cNvGrpSpPr/>
            <p:nvPr/>
          </p:nvGrpSpPr>
          <p:grpSpPr>
            <a:xfrm>
              <a:off x="1601005" y="3901923"/>
              <a:ext cx="1296144" cy="1042117"/>
              <a:chOff x="7693434" y="3097198"/>
              <a:chExt cx="1296144" cy="1042117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B744D2C-2397-4758-9D8A-5F493E6502B4}"/>
                  </a:ext>
                </a:extLst>
              </p:cNvPr>
              <p:cNvSpPr txBox="1"/>
              <p:nvPr/>
            </p:nvSpPr>
            <p:spPr>
              <a:xfrm>
                <a:off x="7693434" y="3877705"/>
                <a:ext cx="12961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수중 센서</a:t>
                </a:r>
              </a:p>
            </p:txBody>
          </p: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BAA552D8-1AAF-40C1-9071-4F04C8D09109}"/>
                  </a:ext>
                </a:extLst>
              </p:cNvPr>
              <p:cNvGrpSpPr/>
              <p:nvPr/>
            </p:nvGrpSpPr>
            <p:grpSpPr>
              <a:xfrm>
                <a:off x="7905634" y="3097198"/>
                <a:ext cx="871744" cy="811976"/>
                <a:chOff x="6092595" y="4317886"/>
                <a:chExt cx="871744" cy="811976"/>
              </a:xfrm>
            </p:grpSpPr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4FF064A0-B159-4BF9-8932-67A7F198B5A7}"/>
                    </a:ext>
                  </a:extLst>
                </p:cNvPr>
                <p:cNvSpPr/>
                <p:nvPr/>
              </p:nvSpPr>
              <p:spPr>
                <a:xfrm>
                  <a:off x="6092595" y="4317886"/>
                  <a:ext cx="871744" cy="81197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>
                      <a:lumMod val="50000"/>
                    </a:schemeClr>
                  </a:solidFill>
                  <a:prstDash val="dash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01BF820A-247C-491B-848E-8B0F7125DEB0}"/>
                    </a:ext>
                  </a:extLst>
                </p:cNvPr>
                <p:cNvGrpSpPr/>
                <p:nvPr/>
              </p:nvGrpSpPr>
              <p:grpSpPr>
                <a:xfrm>
                  <a:off x="6149083" y="4367167"/>
                  <a:ext cx="802478" cy="762695"/>
                  <a:chOff x="6149083" y="4367167"/>
                  <a:chExt cx="802478" cy="762695"/>
                </a:xfrm>
              </p:grpSpPr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EA3F81AA-BBBC-404A-AFB8-69A18EA74967}"/>
                      </a:ext>
                    </a:extLst>
                  </p:cNvPr>
                  <p:cNvSpPr txBox="1"/>
                  <p:nvPr/>
                </p:nvSpPr>
                <p:spPr>
                  <a:xfrm>
                    <a:off x="6149083" y="4791308"/>
                    <a:ext cx="80247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엽록소 수온</a:t>
                    </a:r>
                    <a:endPara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endParaRPr>
                  </a:p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용존산소</a:t>
                    </a: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 염분</a:t>
                    </a:r>
                  </a:p>
                </p:txBody>
              </p:sp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4AD3A924-B314-4541-9BD9-ED9A260C9983}"/>
                      </a:ext>
                    </a:extLst>
                  </p:cNvPr>
                  <p:cNvGrpSpPr/>
                  <p:nvPr/>
                </p:nvGrpSpPr>
                <p:grpSpPr>
                  <a:xfrm>
                    <a:off x="6274495" y="4367167"/>
                    <a:ext cx="594590" cy="452354"/>
                    <a:chOff x="6274495" y="4367167"/>
                    <a:chExt cx="594590" cy="452354"/>
                  </a:xfrm>
                </p:grpSpPr>
                <p:grpSp>
                  <p:nvGrpSpPr>
                    <p:cNvPr id="160" name="그룹 159">
                      <a:extLst>
                        <a:ext uri="{FF2B5EF4-FFF2-40B4-BE49-F238E27FC236}">
                          <a16:creationId xmlns:a16="http://schemas.microsoft.com/office/drawing/2014/main" id="{94EF8E12-DF7F-4C3A-9915-E8A4242AB1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4495" y="4367167"/>
                      <a:ext cx="389015" cy="404715"/>
                      <a:chOff x="6452417" y="4219904"/>
                      <a:chExt cx="627233" cy="596289"/>
                    </a:xfrm>
                  </p:grpSpPr>
                  <p:pic>
                    <p:nvPicPr>
                      <p:cNvPr id="162" name="Picture 6" descr="https://o.remove.bg/downloads/a44fe661-f355-493c-bbbf-eb533c298413/2604F94A566FC61B01-removebg-preview.png">
                        <a:extLst>
                          <a:ext uri="{FF2B5EF4-FFF2-40B4-BE49-F238E27FC236}">
                            <a16:creationId xmlns:a16="http://schemas.microsoft.com/office/drawing/2014/main" id="{20F3DA60-523A-47B2-83EF-05985E2770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958" r="67926"/>
                      <a:stretch/>
                    </p:blipFill>
                    <p:spPr bwMode="auto">
                      <a:xfrm>
                        <a:off x="6778404" y="4246055"/>
                        <a:ext cx="301246" cy="570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63" name="Picture 12" descr="https://o.remove.bg/downloads/8ffb4f70-2ccd-44df-926f-ae33d2bb1fa2/COS61D_front-removebg-preview.png">
                        <a:extLst>
                          <a:ext uri="{FF2B5EF4-FFF2-40B4-BE49-F238E27FC236}">
                            <a16:creationId xmlns:a16="http://schemas.microsoft.com/office/drawing/2014/main" id="{01C22AC5-857B-4EAC-82D2-54652E8286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3242" r="43658" b="772"/>
                      <a:stretch/>
                    </p:blipFill>
                    <p:spPr bwMode="auto">
                      <a:xfrm>
                        <a:off x="6452417" y="4219904"/>
                        <a:ext cx="253268" cy="5962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61" name="Picture 14" descr="https://o.remove.bg/downloads/0233b757-094d-47cc-b83b-eef4eb59c593/252_shop1_203411-removebg-preview.png">
                      <a:extLst>
                        <a:ext uri="{FF2B5EF4-FFF2-40B4-BE49-F238E27FC236}">
                          <a16:creationId xmlns:a16="http://schemas.microsoft.com/office/drawing/2014/main" id="{09818E96-513C-43F2-A925-C52ABB91CE2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9" r="70343" b="1980"/>
                    <a:stretch/>
                  </p:blipFill>
                  <p:spPr bwMode="auto">
                    <a:xfrm rot="10800000">
                      <a:off x="6675443" y="4414827"/>
                      <a:ext cx="193642" cy="40469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9584FFF7-A98C-4D04-94F0-73CBFA1EBD34}"/>
                </a:ext>
              </a:extLst>
            </p:cNvPr>
            <p:cNvCxnSpPr/>
            <p:nvPr/>
          </p:nvCxnSpPr>
          <p:spPr>
            <a:xfrm flipV="1">
              <a:off x="2687037" y="3697949"/>
              <a:ext cx="1169913" cy="834838"/>
            </a:xfrm>
            <a:prstGeom prst="bentConnector3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8B11A785-1089-468D-B8DA-9AECD1FFB040}"/>
              </a:ext>
            </a:extLst>
          </p:cNvPr>
          <p:cNvCxnSpPr>
            <a:stCxn id="66" idx="1"/>
          </p:cNvCxnSpPr>
          <p:nvPr/>
        </p:nvCxnSpPr>
        <p:spPr>
          <a:xfrm rot="10800000" flipV="1">
            <a:off x="4910366" y="3792067"/>
            <a:ext cx="881360" cy="310874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89275CD-7254-489A-8F14-CF70DE6F5E12}"/>
              </a:ext>
            </a:extLst>
          </p:cNvPr>
          <p:cNvCxnSpPr>
            <a:stCxn id="108" idx="3"/>
          </p:cNvCxnSpPr>
          <p:nvPr/>
        </p:nvCxnSpPr>
        <p:spPr>
          <a:xfrm flipV="1">
            <a:off x="3418616" y="2084218"/>
            <a:ext cx="1264637" cy="522720"/>
          </a:xfrm>
          <a:prstGeom prst="bentConnector3">
            <a:avLst>
              <a:gd name="adj1" fmla="val 30164"/>
            </a:avLst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73265" y="2402897"/>
            <a:ext cx="226680" cy="27201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91726" y="822315"/>
            <a:ext cx="3261475" cy="1176694"/>
            <a:chOff x="5791726" y="822315"/>
            <a:chExt cx="3261475" cy="1176694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30263583-E031-42B0-A53D-A0CFA07ADCC0}"/>
                </a:ext>
              </a:extLst>
            </p:cNvPr>
            <p:cNvGrpSpPr/>
            <p:nvPr/>
          </p:nvGrpSpPr>
          <p:grpSpPr>
            <a:xfrm>
              <a:off x="5791726" y="822315"/>
              <a:ext cx="2874085" cy="1176694"/>
              <a:chOff x="508608" y="1154303"/>
              <a:chExt cx="2874085" cy="1176694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27981BE3-D267-4BD5-9123-4E1C39B22586}"/>
                  </a:ext>
                </a:extLst>
              </p:cNvPr>
              <p:cNvGrpSpPr/>
              <p:nvPr/>
            </p:nvGrpSpPr>
            <p:grpSpPr>
              <a:xfrm>
                <a:off x="625247" y="1154303"/>
                <a:ext cx="2694650" cy="1176694"/>
                <a:chOff x="625247" y="1154303"/>
                <a:chExt cx="2694650" cy="1176694"/>
              </a:xfrm>
            </p:grpSpPr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13702F2F-3764-42A4-9010-F0E935F2D0C1}"/>
                    </a:ext>
                  </a:extLst>
                </p:cNvPr>
                <p:cNvSpPr txBox="1"/>
                <p:nvPr/>
              </p:nvSpPr>
              <p:spPr>
                <a:xfrm>
                  <a:off x="1613017" y="2069387"/>
                  <a:ext cx="71911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기상 센서</a:t>
                  </a: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FD7B6893-2494-4A0E-8855-CF8FE16A3F3C}"/>
                    </a:ext>
                  </a:extLst>
                </p:cNvPr>
                <p:cNvSpPr/>
                <p:nvPr/>
              </p:nvSpPr>
              <p:spPr>
                <a:xfrm>
                  <a:off x="625247" y="1154303"/>
                  <a:ext cx="2694650" cy="88186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>
                      <a:lumMod val="50000"/>
                    </a:schemeClr>
                  </a:solidFill>
                  <a:prstDash val="dash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4434CBB3-E6B6-42CB-9AAF-314F8358A1C0}"/>
                  </a:ext>
                </a:extLst>
              </p:cNvPr>
              <p:cNvGrpSpPr/>
              <p:nvPr/>
            </p:nvGrpSpPr>
            <p:grpSpPr>
              <a:xfrm>
                <a:off x="508608" y="1214362"/>
                <a:ext cx="2874085" cy="772930"/>
                <a:chOff x="508608" y="1214362"/>
                <a:chExt cx="2874085" cy="772930"/>
              </a:xfrm>
            </p:grpSpPr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7C7C2B08-DCCC-4B06-A423-087641245C22}"/>
                    </a:ext>
                  </a:extLst>
                </p:cNvPr>
                <p:cNvGrpSpPr/>
                <p:nvPr/>
              </p:nvGrpSpPr>
              <p:grpSpPr>
                <a:xfrm>
                  <a:off x="1836511" y="1266279"/>
                  <a:ext cx="802478" cy="721013"/>
                  <a:chOff x="1709653" y="1312334"/>
                  <a:chExt cx="802478" cy="721013"/>
                </a:xfrm>
              </p:grpSpPr>
              <p:pic>
                <p:nvPicPr>
                  <p:cNvPr id="134" name="Picture 28" descr="https://o.remove.bg/downloads/0f70d7ec-5cea-4697-aab4-d3764cd471c5/05106_300_dpi_for_ONSET-removebg-preview.png">
                    <a:extLst>
                      <a:ext uri="{FF2B5EF4-FFF2-40B4-BE49-F238E27FC236}">
                        <a16:creationId xmlns:a16="http://schemas.microsoft.com/office/drawing/2014/main" id="{C8B65903-4E03-4E52-9E44-C3D307D695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34471" y="1312334"/>
                    <a:ext cx="752843" cy="52497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3556AC3-3E98-4B19-9CBC-AC7311B695A0}"/>
                      </a:ext>
                    </a:extLst>
                  </p:cNvPr>
                  <p:cNvSpPr txBox="1"/>
                  <p:nvPr/>
                </p:nvSpPr>
                <p:spPr>
                  <a:xfrm>
                    <a:off x="1709653" y="1817903"/>
                    <a:ext cx="802478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풍향</a:t>
                    </a: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, </a:t>
                    </a: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풍속계</a:t>
                    </a:r>
                  </a:p>
                </p:txBody>
              </p:sp>
            </p:grpSp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55E54876-3F44-46EE-B3F7-120685A0D09D}"/>
                    </a:ext>
                  </a:extLst>
                </p:cNvPr>
                <p:cNvGrpSpPr/>
                <p:nvPr/>
              </p:nvGrpSpPr>
              <p:grpSpPr>
                <a:xfrm>
                  <a:off x="508608" y="1214362"/>
                  <a:ext cx="802478" cy="772930"/>
                  <a:chOff x="969937" y="1355564"/>
                  <a:chExt cx="802478" cy="772930"/>
                </a:xfrm>
              </p:grpSpPr>
              <p:pic>
                <p:nvPicPr>
                  <p:cNvPr id="132" name="Picture 30" descr="https://o.remove.bg/downloads/bf24ddcd-09f8-4e8e-9eec-494965cff213/unnamed-removebg-preview.png">
                    <a:extLst>
                      <a:ext uri="{FF2B5EF4-FFF2-40B4-BE49-F238E27FC236}">
                        <a16:creationId xmlns:a16="http://schemas.microsoft.com/office/drawing/2014/main" id="{D51E3099-A55D-46B2-8E25-D8CE45D7D6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0895" y="1355564"/>
                    <a:ext cx="520563" cy="520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BF2D76D8-CED6-4EC8-BD9A-59D1B587D248}"/>
                      </a:ext>
                    </a:extLst>
                  </p:cNvPr>
                  <p:cNvSpPr txBox="1"/>
                  <p:nvPr/>
                </p:nvSpPr>
                <p:spPr>
                  <a:xfrm>
                    <a:off x="969937" y="1913050"/>
                    <a:ext cx="802478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온습도계</a:t>
                    </a:r>
                    <a:endPara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A97F5883-A239-47A5-A76C-E2132C797C29}"/>
                    </a:ext>
                  </a:extLst>
                </p:cNvPr>
                <p:cNvSpPr/>
                <p:nvPr/>
              </p:nvSpPr>
              <p:spPr>
                <a:xfrm>
                  <a:off x="1033919" y="1443152"/>
                  <a:ext cx="170291" cy="2055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+</a:t>
                  </a:r>
                  <a:endPara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endParaRPr>
                </a:p>
              </p:txBody>
            </p:sp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CEDA4300-A846-4443-9E73-11C797E92B47}"/>
                    </a:ext>
                  </a:extLst>
                </p:cNvPr>
                <p:cNvGrpSpPr/>
                <p:nvPr/>
              </p:nvGrpSpPr>
              <p:grpSpPr>
                <a:xfrm>
                  <a:off x="1130034" y="1389808"/>
                  <a:ext cx="802478" cy="597484"/>
                  <a:chOff x="2305483" y="1466505"/>
                  <a:chExt cx="802478" cy="597484"/>
                </a:xfrm>
              </p:grpSpPr>
              <p:pic>
                <p:nvPicPr>
                  <p:cNvPr id="130" name="Picture 32" descr="https://o.remove.bg/downloads/b74c352f-9c5d-4e6d-8481-b89f527a5541/PTB210_1-removebg-preview.png">
                    <a:extLst>
                      <a:ext uri="{FF2B5EF4-FFF2-40B4-BE49-F238E27FC236}">
                        <a16:creationId xmlns:a16="http://schemas.microsoft.com/office/drawing/2014/main" id="{57A4ACCF-1731-444C-A6AE-97C2E28498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9560" r="2095" b="9566"/>
                  <a:stretch/>
                </p:blipFill>
                <p:spPr bwMode="auto">
                  <a:xfrm>
                    <a:off x="2427196" y="1466505"/>
                    <a:ext cx="559053" cy="3255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B9880549-310A-4324-BB99-F8251AB08DAB}"/>
                      </a:ext>
                    </a:extLst>
                  </p:cNvPr>
                  <p:cNvSpPr txBox="1"/>
                  <p:nvPr/>
                </p:nvSpPr>
                <p:spPr>
                  <a:xfrm>
                    <a:off x="2305483" y="1848545"/>
                    <a:ext cx="802478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기압계</a:t>
                    </a:r>
                  </a:p>
                </p:txBody>
              </p:sp>
            </p:grp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4C9D39CD-0312-4106-88C2-F340ECE099DD}"/>
                    </a:ext>
                  </a:extLst>
                </p:cNvPr>
                <p:cNvSpPr/>
                <p:nvPr/>
              </p:nvSpPr>
              <p:spPr>
                <a:xfrm>
                  <a:off x="1757664" y="1443152"/>
                  <a:ext cx="170291" cy="2055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+</a:t>
                  </a:r>
                  <a:endPara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C9CF60F1-1666-4F8F-AE1C-82D5A4B93E7B}"/>
                    </a:ext>
                  </a:extLst>
                </p:cNvPr>
                <p:cNvSpPr/>
                <p:nvPr/>
              </p:nvSpPr>
              <p:spPr>
                <a:xfrm>
                  <a:off x="2481234" y="1443152"/>
                  <a:ext cx="170291" cy="2055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+</a:t>
                  </a:r>
                  <a:endPara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endParaRPr>
                </a:p>
              </p:txBody>
            </p: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92C33EA7-973F-4AF3-BD44-6E41EAB2FD48}"/>
                    </a:ext>
                  </a:extLst>
                </p:cNvPr>
                <p:cNvGrpSpPr/>
                <p:nvPr/>
              </p:nvGrpSpPr>
              <p:grpSpPr>
                <a:xfrm>
                  <a:off x="2580215" y="1326411"/>
                  <a:ext cx="802478" cy="660881"/>
                  <a:chOff x="2580215" y="1326411"/>
                  <a:chExt cx="802478" cy="660881"/>
                </a:xfrm>
              </p:grpSpPr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DE57F769-DFF2-444D-8B09-E77AD0D8505D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215" y="1771848"/>
                    <a:ext cx="802478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유량</a:t>
                    </a: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,</a:t>
                    </a: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유속</a:t>
                    </a:r>
                    <a:r>
                      <a: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,</a:t>
                    </a:r>
                    <a:r>
                      <a: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rPr>
                      <a:t>수온</a:t>
                    </a:r>
                  </a:p>
                </p:txBody>
              </p:sp>
              <p:pic>
                <p:nvPicPr>
                  <p:cNvPr id="129" name="Picture 44" descr="https://o.remove.bg/downloads/1e9b63e2-ec25-4522-b2ff-27dd720f9fdb/unnamed-removebg-preview.png">
                    <a:extLst>
                      <a:ext uri="{FF2B5EF4-FFF2-40B4-BE49-F238E27FC236}">
                        <a16:creationId xmlns:a16="http://schemas.microsoft.com/office/drawing/2014/main" id="{C61ECC4A-4C4A-422A-831B-44429C1956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074665" flipH="1">
                    <a:off x="2675773" y="1436210"/>
                    <a:ext cx="476847" cy="2572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5" name="TextBox 4"/>
            <p:cNvSpPr txBox="1"/>
            <p:nvPr/>
          </p:nvSpPr>
          <p:spPr>
            <a:xfrm>
              <a:off x="8278421" y="998555"/>
              <a:ext cx="774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....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967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)RFP </a:t>
            </a:r>
            <a:r>
              <a:rPr lang="ko-KR" altLang="en-US" dirty="0"/>
              <a:t>연구개발 내용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62266" y="1196752"/>
          <a:ext cx="8373616" cy="4877093"/>
        </p:xfrm>
        <a:graphic>
          <a:graphicData uri="http://schemas.openxmlformats.org/drawingml/2006/table">
            <a:tbl>
              <a:tblPr/>
              <a:tblGrid>
                <a:gridCol w="2760960">
                  <a:extLst>
                    <a:ext uri="{9D8B030D-6E8A-4147-A177-3AD203B41FA5}">
                      <a16:colId xmlns:a16="http://schemas.microsoft.com/office/drawing/2014/main" val="2325184901"/>
                    </a:ext>
                  </a:extLst>
                </a:gridCol>
                <a:gridCol w="5612656">
                  <a:extLst>
                    <a:ext uri="{9D8B030D-6E8A-4147-A177-3AD203B41FA5}">
                      <a16:colId xmlns:a16="http://schemas.microsoft.com/office/drawing/2014/main" val="126226167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성과명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주요 연구 내용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2841"/>
                  </a:ext>
                </a:extLst>
              </a:tr>
              <a:tr h="11214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항로표지용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차세대 전원공급 및 관리 기술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ㅇ기존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및 친환경에너지 기반 전력공급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유지관리 기술 실효성 검증 및 기술개발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기존 및 친환경에너지원의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전력소모량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운용기간 및 비용 등 비교 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항로표지용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에너지 저전력 매니지먼트 기술 개발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항로표지 전력 수명 연장 기술 개발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비상 운영을 위한 백업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전력체계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전환 및 유지관리 기술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에너지원 기술개발품에 대한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실해역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설치 및 실증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기존 시설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개소 이상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다목적 플랫폼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개소 이상 적용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887676"/>
                  </a:ext>
                </a:extLst>
              </a:tr>
              <a:tr h="993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확장이 </a:t>
                      </a:r>
                      <a:r>
                        <a:rPr lang="ko-KR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용이한 다목적 플랫폼 설계</a:t>
                      </a:r>
                      <a:r>
                        <a:rPr lang="en-US" altLang="ko-KR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</a:t>
                      </a:r>
                      <a:r>
                        <a:rPr lang="en-US" altLang="ko-KR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시인성 강화를 위한 설계 및 스마트 항로표지 자세제어 기술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확장이 용이한 센서 및 통신모듈 탑재 및 운영 기술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항로표지 정보협력시스템과의 연계 기술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스마트 항로표지 지능형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(AI)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고장진단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기술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다중 인터페이스 접속 및 관리기술 표준화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768941"/>
                  </a:ext>
                </a:extLst>
              </a:tr>
              <a:tr h="8130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차세대 항로표지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중대형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등부표류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설계 기술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다목적 플랫폼 연계 차세대 항로표지 설계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및 통합관리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제시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시제품 테스트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이상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를 통한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실해역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검증 및 설계 표준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항로표지 유지보수 및 점검을 지원할 수 있는 기술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드론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기상장비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해상환경측정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영상장비 등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미래수요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대응 및 기존 시설 연계 기술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840691"/>
                  </a:ext>
                </a:extLst>
              </a:tr>
              <a:tr h="9356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스마트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항로표지용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최적 통신장치 개발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해양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재난감시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및 구호 등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해사안전과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연관된 통신네트워크 및 정보교환 기술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자율운항선박 등 첨단 선박과의 통신네트워크 및 정보교환 기술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스마트 항로표지 통신네트워크 정보보안 기술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위성 인터넷 등 미래 통신기술과의 호환성 및 확장성 제시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상용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고속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저속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광대역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vs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협대역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고전력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저전력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무료 등을 고려한 최적 다중 통신방식 제시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34276"/>
                  </a:ext>
                </a:extLst>
              </a:tr>
              <a:tr h="6528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스마트항로표지용 최적 통신네트워크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개발 및 실증화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스마트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항로표지용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통신 연동 및 커버리지 확장 기술 개발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적용대상 통신망에 대한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실증권역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․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남해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대한 통신환경 조사 및 분석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기타 해역은 시뮬레이션 분석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  <a:p>
                      <a:pPr algn="just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ㅇ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장비 연계 기술 개발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실해역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네트워크 구성 및 실증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․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남해 각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권역별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통신모듈 및 다목적 플랫폼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 이상 적용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</a:p>
                  </a:txBody>
                  <a:tcPr marL="6889" marR="6889" marT="68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164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RFP </a:t>
            </a:r>
            <a:r>
              <a:rPr lang="ko-KR" altLang="en-US" dirty="0"/>
              <a:t>성과지표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95536" y="1340768"/>
          <a:ext cx="8513132" cy="43088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6508">
                  <a:extLst>
                    <a:ext uri="{9D8B030D-6E8A-4147-A177-3AD203B41FA5}">
                      <a16:colId xmlns:a16="http://schemas.microsoft.com/office/drawing/2014/main" val="139182807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65566288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3069384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103499506"/>
                    </a:ext>
                  </a:extLst>
                </a:gridCol>
              </a:tblGrid>
              <a:tr h="1904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성과명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성과지표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목표치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비고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0880195"/>
                  </a:ext>
                </a:extLst>
              </a:tr>
              <a:tr h="190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설정근거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평가기준 등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985326"/>
                  </a:ext>
                </a:extLst>
              </a:tr>
              <a:tr h="5925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항로표지용</a:t>
                      </a:r>
                      <a:r>
                        <a:rPr lang="ko-KR" altLang="en-US" sz="1000" u="none" strike="noStrike" dirty="0">
                          <a:effectLst/>
                        </a:rPr>
                        <a:t> 차세대 전원공급 및 관리 기술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전력공급 및 유지관리 기술 실효성 검증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안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기존 및 친환경에너지원의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전력소모량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기대수명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운용기간 및 비용 등 비교 제시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*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설정근거</a:t>
                      </a:r>
                      <a:r>
                        <a:rPr lang="en-US" altLang="ko-KR" sz="1000" u="none" strike="noStrike" dirty="0">
                          <a:effectLst/>
                        </a:rPr>
                        <a:t>: IMO, ITU, IALA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관련 표준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241923"/>
                  </a:ext>
                </a:extLst>
              </a:tr>
              <a:tr h="380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차세대 전원공급 및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관리 시제품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현장실증보고서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현장실증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6</a:t>
                      </a:r>
                      <a:r>
                        <a:rPr lang="ko-KR" altLang="en-US" sz="1000" u="none" strike="noStrike" dirty="0">
                          <a:effectLst/>
                        </a:rPr>
                        <a:t>개소 이상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813152"/>
                  </a:ext>
                </a:extLst>
              </a:tr>
              <a:tr h="3808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확장이 용이한 다목적 플랫폼 설계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안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플랫폼별</a:t>
                      </a:r>
                      <a:r>
                        <a:rPr lang="ko-KR" altLang="en-US" sz="1000" u="none" strike="noStrike" dirty="0">
                          <a:effectLst/>
                        </a:rPr>
                        <a:t> 시제품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제작 및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현장실증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</a:rPr>
                        <a:t>종 이상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중</a:t>
                      </a:r>
                      <a:r>
                        <a:rPr lang="en-US" altLang="ko-KR" sz="1000" u="none" strike="noStrike" dirty="0">
                          <a:effectLst/>
                        </a:rPr>
                        <a:t>․</a:t>
                      </a:r>
                      <a:r>
                        <a:rPr lang="ko-KR" altLang="en-US" sz="1000" u="none" strike="noStrike" dirty="0">
                          <a:effectLst/>
                        </a:rPr>
                        <a:t>대형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부표류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</a:rPr>
                        <a:t>종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고정물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종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330115"/>
                  </a:ext>
                </a:extLst>
              </a:tr>
              <a:tr h="407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플랫폼별</a:t>
                      </a:r>
                      <a:r>
                        <a:rPr lang="ko-KR" altLang="en-US" sz="1000" u="none" strike="noStrike" dirty="0">
                          <a:effectLst/>
                        </a:rPr>
                        <a:t> 설계기준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안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</a:rPr>
                        <a:t>종 이상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전력공급 및 관리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통신모듈 및 유지보수 등 </a:t>
                      </a:r>
                      <a:r>
                        <a:rPr lang="en-US" altLang="ko-KR" sz="1000" u="none" strike="noStrike" dirty="0">
                          <a:effectLst/>
                        </a:rPr>
                        <a:t>SW </a:t>
                      </a:r>
                      <a:r>
                        <a:rPr lang="ko-KR" altLang="en-US" sz="1000" u="none" strike="noStrike" dirty="0">
                          <a:effectLst/>
                        </a:rPr>
                        <a:t>규격서 포함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411826"/>
                  </a:ext>
                </a:extLst>
              </a:tr>
              <a:tr h="4366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차세대 항로표지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중대형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등부표류</a:t>
                      </a:r>
                      <a:r>
                        <a:rPr lang="ko-KR" altLang="en-US" sz="1000" u="none" strike="noStrike" dirty="0">
                          <a:effectLst/>
                        </a:rPr>
                        <a:t> 등</a:t>
                      </a:r>
                      <a:r>
                        <a:rPr lang="en-US" altLang="ko-KR" sz="1000" u="none" strike="noStrike" dirty="0">
                          <a:effectLst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</a:rPr>
                        <a:t>설계 기술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차세대 항로표지 설계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안</a:t>
                      </a:r>
                      <a:r>
                        <a:rPr lang="en-US" altLang="ko-KR" sz="1000" u="none" strike="noStrike" dirty="0">
                          <a:effectLst/>
                        </a:rPr>
                        <a:t>) </a:t>
                      </a:r>
                      <a:r>
                        <a:rPr lang="ko-KR" altLang="en-US" sz="1000" u="none" strike="noStrike" dirty="0">
                          <a:effectLst/>
                        </a:rPr>
                        <a:t>및 통합관리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안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설계안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신규기능</a:t>
                      </a:r>
                      <a:r>
                        <a:rPr lang="ko-KR" altLang="en-US" sz="1000" u="none" strike="noStrike" dirty="0">
                          <a:effectLst/>
                        </a:rPr>
                        <a:t> 명시</a:t>
                      </a:r>
                      <a:r>
                        <a:rPr lang="en-US" altLang="ko-KR" sz="1000" u="none" strike="noStrike" dirty="0">
                          <a:effectLst/>
                        </a:rPr>
                        <a:t>) 1</a:t>
                      </a:r>
                      <a:r>
                        <a:rPr lang="ko-KR" altLang="en-US" sz="1000" u="none" strike="noStrike" dirty="0">
                          <a:effectLst/>
                        </a:rPr>
                        <a:t>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통합관리규격서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762292"/>
                  </a:ext>
                </a:extLst>
              </a:tr>
              <a:tr h="380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프로토타입</a:t>
                      </a:r>
                      <a:r>
                        <a:rPr lang="ko-KR" altLang="en-US" sz="1000" u="none" strike="noStrike" dirty="0">
                          <a:effectLst/>
                        </a:rPr>
                        <a:t>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(3</a:t>
                      </a:r>
                      <a:r>
                        <a:rPr lang="ko-KR" altLang="en-US" sz="1000" u="none" strike="noStrike" dirty="0">
                          <a:effectLst/>
                        </a:rPr>
                        <a:t>종 이상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r>
                        <a:rPr lang="ko-KR" altLang="en-US" sz="1000" u="none" strike="noStrike" dirty="0">
                          <a:effectLst/>
                        </a:rPr>
                        <a:t>를 통한 검증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검증 규격서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805458"/>
                  </a:ext>
                </a:extLst>
              </a:tr>
              <a:tr h="3808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스마트 항로표지 다중 통신장치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다중 통신방식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종이상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* 국제표준 통신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just" fontAlgn="ctr"/>
                      <a:r>
                        <a:rPr lang="ko-KR" altLang="en-US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설정근거</a:t>
                      </a:r>
                      <a:r>
                        <a:rPr lang="en-US" altLang="ko-KR" sz="1000" u="none" strike="noStrike" dirty="0">
                          <a:effectLst/>
                        </a:rPr>
                        <a:t>: </a:t>
                      </a:r>
                      <a:r>
                        <a:rPr lang="en-US" sz="1000" u="none" strike="noStrike" dirty="0">
                          <a:effectLst/>
                        </a:rPr>
                        <a:t>IALA, 3GPP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99130"/>
                  </a:ext>
                </a:extLst>
              </a:tr>
              <a:tr h="3791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스마트 항로표지 다중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통신플랫폼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통신 커버리지 실증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_ac" panose="020B0600000101010101" pitchFamily="50" charset="-127"/>
                        </a:rPr>
                        <a:t>10Km∽100Km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서</a:t>
                      </a:r>
                      <a:r>
                        <a:rPr lang="en-US" altLang="ko-KR" sz="1000" u="none" strike="noStrike" dirty="0">
                          <a:effectLst/>
                        </a:rPr>
                        <a:t>․</a:t>
                      </a:r>
                      <a:r>
                        <a:rPr lang="ko-KR" altLang="en-US" sz="1000" u="none" strike="noStrike" dirty="0">
                          <a:effectLst/>
                        </a:rPr>
                        <a:t>남해 </a:t>
                      </a:r>
                      <a:r>
                        <a:rPr lang="en-US" altLang="ko-KR" sz="1000" u="none" strike="noStrike" dirty="0">
                          <a:effectLst/>
                        </a:rPr>
                        <a:t>2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개권역</a:t>
                      </a:r>
                      <a:r>
                        <a:rPr lang="ko-KR" altLang="en-US" sz="1000" u="none" strike="noStrike" dirty="0">
                          <a:effectLst/>
                        </a:rPr>
                        <a:t> 이상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*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통신방식에</a:t>
                      </a:r>
                      <a:r>
                        <a:rPr lang="ko-KR" altLang="en-US" sz="1000" u="none" strike="noStrike" dirty="0">
                          <a:effectLst/>
                        </a:rPr>
                        <a:t> 따른 커버리지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22658"/>
                  </a:ext>
                </a:extLst>
              </a:tr>
              <a:tr h="5088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항로표지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다중통신</a:t>
                      </a:r>
                      <a:r>
                        <a:rPr lang="ko-KR" altLang="en-US" sz="1000" u="none" strike="noStrike" dirty="0">
                          <a:effectLst/>
                        </a:rPr>
                        <a:t> 연계 실증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상호운용성</a:t>
                      </a:r>
                      <a:r>
                        <a:rPr lang="ko-KR" altLang="en-US" sz="1000" u="none" strike="noStrike" dirty="0">
                          <a:effectLst/>
                        </a:rPr>
                        <a:t> 평가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통신망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상호운용성</a:t>
                      </a:r>
                      <a:r>
                        <a:rPr lang="ko-KR" altLang="en-US" sz="1000" u="none" strike="noStrike" dirty="0">
                          <a:effectLst/>
                        </a:rPr>
                        <a:t>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* 통신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표준별</a:t>
                      </a:r>
                      <a:r>
                        <a:rPr lang="ko-KR" altLang="en-US" sz="1000" u="none" strike="noStrike" dirty="0">
                          <a:effectLst/>
                        </a:rPr>
                        <a:t> 상호 연동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just" fontAlgn="ctr"/>
                      <a:r>
                        <a:rPr lang="ko-KR" altLang="en-US" sz="1000" u="none" strike="noStrike" dirty="0">
                          <a:effectLst/>
                        </a:rPr>
                        <a:t>* 정보전달용량</a:t>
                      </a:r>
                      <a:r>
                        <a:rPr lang="en-US" altLang="ko-KR" sz="1000" u="none" strike="noStrike" dirty="0">
                          <a:effectLst/>
                        </a:rPr>
                        <a:t>,</a:t>
                      </a:r>
                      <a:r>
                        <a:rPr lang="ko-KR" altLang="en-US" sz="1000" u="none" strike="noStrike" dirty="0">
                          <a:effectLst/>
                        </a:rPr>
                        <a:t>동시접속자수 등 포함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566" marR="6566" marT="65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387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692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1A91F-77F2-4ADD-B69F-61B5A206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참여기관 로고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1DAF172-1F7D-4142-97C2-9AABA6DB483E}"/>
              </a:ext>
            </a:extLst>
          </p:cNvPr>
          <p:cNvGrpSpPr/>
          <p:nvPr/>
        </p:nvGrpSpPr>
        <p:grpSpPr>
          <a:xfrm>
            <a:off x="547299" y="970052"/>
            <a:ext cx="2439012" cy="1594852"/>
            <a:chOff x="547299" y="970052"/>
            <a:chExt cx="2439012" cy="1594852"/>
          </a:xfrm>
        </p:grpSpPr>
        <p:sp>
          <p:nvSpPr>
            <p:cNvPr id="51" name="텍스트 개체 틀 6">
              <a:extLst>
                <a:ext uri="{FF2B5EF4-FFF2-40B4-BE49-F238E27FC236}">
                  <a16:creationId xmlns:a16="http://schemas.microsoft.com/office/drawing/2014/main" id="{2B4B9E3D-2041-470B-B8CD-1D71A356BB2D}"/>
                </a:ext>
              </a:extLst>
            </p:cNvPr>
            <p:cNvSpPr txBox="1">
              <a:spLocks/>
            </p:cNvSpPr>
            <p:nvPr/>
          </p:nvSpPr>
          <p:spPr>
            <a:xfrm>
              <a:off x="553343" y="1309044"/>
              <a:ext cx="2426924" cy="125586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2" name="텍스트 개체 틀 7">
              <a:extLst>
                <a:ext uri="{FF2B5EF4-FFF2-40B4-BE49-F238E27FC236}">
                  <a16:creationId xmlns:a16="http://schemas.microsoft.com/office/drawing/2014/main" id="{2BE15B65-112D-47A2-9885-E516569B06D9}"/>
                </a:ext>
              </a:extLst>
            </p:cNvPr>
            <p:cNvSpPr txBox="1">
              <a:spLocks/>
            </p:cNvSpPr>
            <p:nvPr/>
          </p:nvSpPr>
          <p:spPr>
            <a:xfrm>
              <a:off x="547299" y="970052"/>
              <a:ext cx="2439012" cy="370111"/>
            </a:xfrm>
            <a:prstGeom prst="rect">
              <a:avLst/>
            </a:prstGeom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주관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8218360-C837-4E8E-B315-BDC70B5B3F1A}"/>
              </a:ext>
            </a:extLst>
          </p:cNvPr>
          <p:cNvGrpSpPr/>
          <p:nvPr/>
        </p:nvGrpSpPr>
        <p:grpSpPr>
          <a:xfrm>
            <a:off x="549489" y="2674658"/>
            <a:ext cx="2439624" cy="1201904"/>
            <a:chOff x="549489" y="2674658"/>
            <a:chExt cx="2439624" cy="1201904"/>
          </a:xfrm>
        </p:grpSpPr>
        <p:sp>
          <p:nvSpPr>
            <p:cNvPr id="53" name="텍스트 개체 틀 6">
              <a:extLst>
                <a:ext uri="{FF2B5EF4-FFF2-40B4-BE49-F238E27FC236}">
                  <a16:creationId xmlns:a16="http://schemas.microsoft.com/office/drawing/2014/main" id="{B2BBDC45-2A3E-4068-85B5-2A8B92CDF32D}"/>
                </a:ext>
              </a:extLst>
            </p:cNvPr>
            <p:cNvSpPr txBox="1">
              <a:spLocks/>
            </p:cNvSpPr>
            <p:nvPr/>
          </p:nvSpPr>
          <p:spPr>
            <a:xfrm>
              <a:off x="558779" y="3012183"/>
              <a:ext cx="2427532" cy="86437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4" name="텍스트 개체 틀 7">
              <a:extLst>
                <a:ext uri="{FF2B5EF4-FFF2-40B4-BE49-F238E27FC236}">
                  <a16:creationId xmlns:a16="http://schemas.microsoft.com/office/drawing/2014/main" id="{92BE9A68-72EE-43A5-B0EF-FEA9CBBD09D8}"/>
                </a:ext>
              </a:extLst>
            </p:cNvPr>
            <p:cNvSpPr txBox="1">
              <a:spLocks/>
            </p:cNvSpPr>
            <p:nvPr/>
          </p:nvSpPr>
          <p:spPr>
            <a:xfrm>
              <a:off x="549489" y="2674658"/>
              <a:ext cx="2439624" cy="3389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참여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연구소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643028A-A72F-4C67-8C5E-717A3D5A912F}"/>
              </a:ext>
            </a:extLst>
          </p:cNvPr>
          <p:cNvGrpSpPr/>
          <p:nvPr/>
        </p:nvGrpSpPr>
        <p:grpSpPr>
          <a:xfrm>
            <a:off x="3264074" y="2674658"/>
            <a:ext cx="2439624" cy="1201904"/>
            <a:chOff x="3264074" y="2674658"/>
            <a:chExt cx="2439624" cy="1201904"/>
          </a:xfrm>
        </p:grpSpPr>
        <p:sp>
          <p:nvSpPr>
            <p:cNvPr id="55" name="텍스트 개체 틀 6">
              <a:extLst>
                <a:ext uri="{FF2B5EF4-FFF2-40B4-BE49-F238E27FC236}">
                  <a16:creationId xmlns:a16="http://schemas.microsoft.com/office/drawing/2014/main" id="{65EECE13-CDB7-4EB9-8A39-686EA23ED7B6}"/>
                </a:ext>
              </a:extLst>
            </p:cNvPr>
            <p:cNvSpPr txBox="1">
              <a:spLocks/>
            </p:cNvSpPr>
            <p:nvPr/>
          </p:nvSpPr>
          <p:spPr>
            <a:xfrm>
              <a:off x="3273364" y="3012183"/>
              <a:ext cx="2427532" cy="86437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6" name="텍스트 개체 틀 7">
              <a:extLst>
                <a:ext uri="{FF2B5EF4-FFF2-40B4-BE49-F238E27FC236}">
                  <a16:creationId xmlns:a16="http://schemas.microsoft.com/office/drawing/2014/main" id="{6F432AAC-5E16-48A6-ACCF-C2E9AC011665}"/>
                </a:ext>
              </a:extLst>
            </p:cNvPr>
            <p:cNvSpPr txBox="1">
              <a:spLocks/>
            </p:cNvSpPr>
            <p:nvPr/>
          </p:nvSpPr>
          <p:spPr>
            <a:xfrm>
              <a:off x="3264074" y="2674658"/>
              <a:ext cx="2439624" cy="3389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참여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연구소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48E30D9-337A-408B-B47F-C7FD860D23AB}"/>
              </a:ext>
            </a:extLst>
          </p:cNvPr>
          <p:cNvGrpSpPr/>
          <p:nvPr/>
        </p:nvGrpSpPr>
        <p:grpSpPr>
          <a:xfrm>
            <a:off x="6002189" y="2671726"/>
            <a:ext cx="2439624" cy="1204836"/>
            <a:chOff x="6002189" y="2671726"/>
            <a:chExt cx="2439624" cy="1204836"/>
          </a:xfrm>
        </p:grpSpPr>
        <p:sp>
          <p:nvSpPr>
            <p:cNvPr id="57" name="텍스트 개체 틀 6">
              <a:extLst>
                <a:ext uri="{FF2B5EF4-FFF2-40B4-BE49-F238E27FC236}">
                  <a16:creationId xmlns:a16="http://schemas.microsoft.com/office/drawing/2014/main" id="{405CFCDD-5A1D-4D9B-B36B-A58108CA172F}"/>
                </a:ext>
              </a:extLst>
            </p:cNvPr>
            <p:cNvSpPr txBox="1">
              <a:spLocks/>
            </p:cNvSpPr>
            <p:nvPr/>
          </p:nvSpPr>
          <p:spPr>
            <a:xfrm>
              <a:off x="6011479" y="3012183"/>
              <a:ext cx="2427532" cy="86437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8" name="텍스트 개체 틀 7">
              <a:extLst>
                <a:ext uri="{FF2B5EF4-FFF2-40B4-BE49-F238E27FC236}">
                  <a16:creationId xmlns:a16="http://schemas.microsoft.com/office/drawing/2014/main" id="{82FA5628-75BF-464D-9AE9-61928DD01173}"/>
                </a:ext>
              </a:extLst>
            </p:cNvPr>
            <p:cNvSpPr txBox="1">
              <a:spLocks/>
            </p:cNvSpPr>
            <p:nvPr/>
          </p:nvSpPr>
          <p:spPr>
            <a:xfrm>
              <a:off x="6002189" y="2671726"/>
              <a:ext cx="2439624" cy="3389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참여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연구소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9BFE479-C2D5-4A55-BEC2-4FE943D525C4}"/>
              </a:ext>
            </a:extLst>
          </p:cNvPr>
          <p:cNvGrpSpPr/>
          <p:nvPr/>
        </p:nvGrpSpPr>
        <p:grpSpPr>
          <a:xfrm>
            <a:off x="520360" y="4051597"/>
            <a:ext cx="2439624" cy="1129656"/>
            <a:chOff x="520360" y="4051597"/>
            <a:chExt cx="2439624" cy="1129656"/>
          </a:xfrm>
        </p:grpSpPr>
        <p:sp>
          <p:nvSpPr>
            <p:cNvPr id="59" name="텍스트 개체 틀 6">
              <a:extLst>
                <a:ext uri="{FF2B5EF4-FFF2-40B4-BE49-F238E27FC236}">
                  <a16:creationId xmlns:a16="http://schemas.microsoft.com/office/drawing/2014/main" id="{D2AE9ADF-2BE7-4627-9312-20EE28B390D8}"/>
                </a:ext>
              </a:extLst>
            </p:cNvPr>
            <p:cNvSpPr txBox="1">
              <a:spLocks/>
            </p:cNvSpPr>
            <p:nvPr/>
          </p:nvSpPr>
          <p:spPr>
            <a:xfrm>
              <a:off x="529650" y="4401910"/>
              <a:ext cx="2427532" cy="77934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60" name="텍스트 개체 틀 7">
              <a:extLst>
                <a:ext uri="{FF2B5EF4-FFF2-40B4-BE49-F238E27FC236}">
                  <a16:creationId xmlns:a16="http://schemas.microsoft.com/office/drawing/2014/main" id="{2342EE12-31BA-4D87-A3FC-67C6D2C3717D}"/>
                </a:ext>
              </a:extLst>
            </p:cNvPr>
            <p:cNvSpPr txBox="1">
              <a:spLocks/>
            </p:cNvSpPr>
            <p:nvPr/>
          </p:nvSpPr>
          <p:spPr>
            <a:xfrm>
              <a:off x="520360" y="4051597"/>
              <a:ext cx="2439624" cy="3389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참여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기업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473A90B-A4EA-465D-9999-071E339D789B}"/>
              </a:ext>
            </a:extLst>
          </p:cNvPr>
          <p:cNvGrpSpPr/>
          <p:nvPr/>
        </p:nvGrpSpPr>
        <p:grpSpPr>
          <a:xfrm>
            <a:off x="3249718" y="4076110"/>
            <a:ext cx="2439624" cy="1102288"/>
            <a:chOff x="3249718" y="4076110"/>
            <a:chExt cx="2439624" cy="1102288"/>
          </a:xfrm>
        </p:grpSpPr>
        <p:sp>
          <p:nvSpPr>
            <p:cNvPr id="61" name="텍스트 개체 틀 6">
              <a:extLst>
                <a:ext uri="{FF2B5EF4-FFF2-40B4-BE49-F238E27FC236}">
                  <a16:creationId xmlns:a16="http://schemas.microsoft.com/office/drawing/2014/main" id="{39B645FD-2334-4F4E-B27A-5ABA1BBF3621}"/>
                </a:ext>
              </a:extLst>
            </p:cNvPr>
            <p:cNvSpPr txBox="1">
              <a:spLocks/>
            </p:cNvSpPr>
            <p:nvPr/>
          </p:nvSpPr>
          <p:spPr>
            <a:xfrm>
              <a:off x="3259008" y="4404764"/>
              <a:ext cx="2427532" cy="77363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62" name="텍스트 개체 틀 7">
              <a:extLst>
                <a:ext uri="{FF2B5EF4-FFF2-40B4-BE49-F238E27FC236}">
                  <a16:creationId xmlns:a16="http://schemas.microsoft.com/office/drawing/2014/main" id="{B3F03560-8F23-4B83-8C41-963091048CEC}"/>
                </a:ext>
              </a:extLst>
            </p:cNvPr>
            <p:cNvSpPr txBox="1">
              <a:spLocks/>
            </p:cNvSpPr>
            <p:nvPr/>
          </p:nvSpPr>
          <p:spPr>
            <a:xfrm>
              <a:off x="3249718" y="4076110"/>
              <a:ext cx="2439624" cy="3389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참여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기업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481CEF2-FF53-4B46-A02F-E276774227FD}"/>
              </a:ext>
            </a:extLst>
          </p:cNvPr>
          <p:cNvGrpSpPr/>
          <p:nvPr/>
        </p:nvGrpSpPr>
        <p:grpSpPr>
          <a:xfrm>
            <a:off x="508827" y="5259040"/>
            <a:ext cx="2439624" cy="1399579"/>
            <a:chOff x="508827" y="5259040"/>
            <a:chExt cx="2439624" cy="1399579"/>
          </a:xfrm>
        </p:grpSpPr>
        <p:sp>
          <p:nvSpPr>
            <p:cNvPr id="63" name="텍스트 개체 틀 6">
              <a:extLst>
                <a:ext uri="{FF2B5EF4-FFF2-40B4-BE49-F238E27FC236}">
                  <a16:creationId xmlns:a16="http://schemas.microsoft.com/office/drawing/2014/main" id="{CD1F3221-1644-473D-ADFD-DEAFF400D184}"/>
                </a:ext>
              </a:extLst>
            </p:cNvPr>
            <p:cNvSpPr txBox="1">
              <a:spLocks/>
            </p:cNvSpPr>
            <p:nvPr/>
          </p:nvSpPr>
          <p:spPr>
            <a:xfrm>
              <a:off x="518117" y="5598031"/>
              <a:ext cx="2427532" cy="106058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64" name="텍스트 개체 틀 7">
              <a:extLst>
                <a:ext uri="{FF2B5EF4-FFF2-40B4-BE49-F238E27FC236}">
                  <a16:creationId xmlns:a16="http://schemas.microsoft.com/office/drawing/2014/main" id="{9AE42A63-B902-479E-9AAC-1F71F99C6B88}"/>
                </a:ext>
              </a:extLst>
            </p:cNvPr>
            <p:cNvSpPr txBox="1">
              <a:spLocks/>
            </p:cNvSpPr>
            <p:nvPr/>
          </p:nvSpPr>
          <p:spPr>
            <a:xfrm>
              <a:off x="508827" y="5259040"/>
              <a:ext cx="2439624" cy="3389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위탁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학교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699960C-2A8A-4CC3-AC2D-F2A343115C38}"/>
              </a:ext>
            </a:extLst>
          </p:cNvPr>
          <p:cNvGrpSpPr/>
          <p:nvPr/>
        </p:nvGrpSpPr>
        <p:grpSpPr>
          <a:xfrm>
            <a:off x="6004991" y="5259040"/>
            <a:ext cx="2439624" cy="1399579"/>
            <a:chOff x="6004991" y="5259040"/>
            <a:chExt cx="2439624" cy="1399579"/>
          </a:xfrm>
        </p:grpSpPr>
        <p:sp>
          <p:nvSpPr>
            <p:cNvPr id="65" name="텍스트 개체 틀 6">
              <a:extLst>
                <a:ext uri="{FF2B5EF4-FFF2-40B4-BE49-F238E27FC236}">
                  <a16:creationId xmlns:a16="http://schemas.microsoft.com/office/drawing/2014/main" id="{C753EFC8-9034-4A0C-AF9F-B9EB3132A5EE}"/>
                </a:ext>
              </a:extLst>
            </p:cNvPr>
            <p:cNvSpPr txBox="1">
              <a:spLocks/>
            </p:cNvSpPr>
            <p:nvPr/>
          </p:nvSpPr>
          <p:spPr>
            <a:xfrm>
              <a:off x="6014281" y="5598031"/>
              <a:ext cx="2427532" cy="106058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66" name="텍스트 개체 틀 7">
              <a:extLst>
                <a:ext uri="{FF2B5EF4-FFF2-40B4-BE49-F238E27FC236}">
                  <a16:creationId xmlns:a16="http://schemas.microsoft.com/office/drawing/2014/main" id="{C21D39B6-6013-44B3-A175-83E5494C0D42}"/>
                </a:ext>
              </a:extLst>
            </p:cNvPr>
            <p:cNvSpPr txBox="1">
              <a:spLocks/>
            </p:cNvSpPr>
            <p:nvPr/>
          </p:nvSpPr>
          <p:spPr>
            <a:xfrm>
              <a:off x="6004991" y="5259040"/>
              <a:ext cx="2439624" cy="3389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위탁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학교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3E48641-5D4A-4BB4-9333-98F69491354E}"/>
              </a:ext>
            </a:extLst>
          </p:cNvPr>
          <p:cNvGrpSpPr/>
          <p:nvPr/>
        </p:nvGrpSpPr>
        <p:grpSpPr>
          <a:xfrm>
            <a:off x="3259008" y="5259040"/>
            <a:ext cx="2439624" cy="1399579"/>
            <a:chOff x="3259008" y="5259040"/>
            <a:chExt cx="2439624" cy="1399579"/>
          </a:xfrm>
        </p:grpSpPr>
        <p:sp>
          <p:nvSpPr>
            <p:cNvPr id="67" name="텍스트 개체 틀 6">
              <a:extLst>
                <a:ext uri="{FF2B5EF4-FFF2-40B4-BE49-F238E27FC236}">
                  <a16:creationId xmlns:a16="http://schemas.microsoft.com/office/drawing/2014/main" id="{A87AC5A9-49D5-4397-ACE2-6859E70AA57C}"/>
                </a:ext>
              </a:extLst>
            </p:cNvPr>
            <p:cNvSpPr txBox="1">
              <a:spLocks/>
            </p:cNvSpPr>
            <p:nvPr/>
          </p:nvSpPr>
          <p:spPr>
            <a:xfrm>
              <a:off x="3268298" y="5598031"/>
              <a:ext cx="2427532" cy="106058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68" name="텍스트 개체 틀 7">
              <a:extLst>
                <a:ext uri="{FF2B5EF4-FFF2-40B4-BE49-F238E27FC236}">
                  <a16:creationId xmlns:a16="http://schemas.microsoft.com/office/drawing/2014/main" id="{DDFA0AEB-8B62-4FE6-98A2-74D315197042}"/>
                </a:ext>
              </a:extLst>
            </p:cNvPr>
            <p:cNvSpPr txBox="1">
              <a:spLocks/>
            </p:cNvSpPr>
            <p:nvPr/>
          </p:nvSpPr>
          <p:spPr>
            <a:xfrm>
              <a:off x="3259008" y="5259040"/>
              <a:ext cx="2439624" cy="3389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위탁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학교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C7F1CF3E-7597-4FD6-90C1-A4B3297C1CEB}"/>
              </a:ext>
            </a:extLst>
          </p:cNvPr>
          <p:cNvGrpSpPr/>
          <p:nvPr/>
        </p:nvGrpSpPr>
        <p:grpSpPr>
          <a:xfrm>
            <a:off x="5995701" y="4071305"/>
            <a:ext cx="2439624" cy="1109947"/>
            <a:chOff x="5995701" y="4071305"/>
            <a:chExt cx="2439624" cy="1109947"/>
          </a:xfrm>
        </p:grpSpPr>
        <p:sp>
          <p:nvSpPr>
            <p:cNvPr id="75" name="텍스트 개체 틀 6">
              <a:extLst>
                <a:ext uri="{FF2B5EF4-FFF2-40B4-BE49-F238E27FC236}">
                  <a16:creationId xmlns:a16="http://schemas.microsoft.com/office/drawing/2014/main" id="{27A00D7C-5EEC-46FA-8189-CE583831BA6B}"/>
                </a:ext>
              </a:extLst>
            </p:cNvPr>
            <p:cNvSpPr txBox="1">
              <a:spLocks/>
            </p:cNvSpPr>
            <p:nvPr/>
          </p:nvSpPr>
          <p:spPr>
            <a:xfrm>
              <a:off x="6004991" y="4401910"/>
              <a:ext cx="2427532" cy="77934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76" name="텍스트 개체 틀 7">
              <a:extLst>
                <a:ext uri="{FF2B5EF4-FFF2-40B4-BE49-F238E27FC236}">
                  <a16:creationId xmlns:a16="http://schemas.microsoft.com/office/drawing/2014/main" id="{08A3C432-3045-42B7-89A7-4EBB7AFABCD8}"/>
                </a:ext>
              </a:extLst>
            </p:cNvPr>
            <p:cNvSpPr txBox="1">
              <a:spLocks/>
            </p:cNvSpPr>
            <p:nvPr/>
          </p:nvSpPr>
          <p:spPr>
            <a:xfrm>
              <a:off x="5995701" y="4071305"/>
              <a:ext cx="2439624" cy="3389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참여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기업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 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예정</a:t>
              </a: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pic>
        <p:nvPicPr>
          <p:cNvPr id="86" name="그림 85" descr="텍스트이(가) 표시된 사진&#10;&#10;자동 생성된 설명">
            <a:extLst>
              <a:ext uri="{FF2B5EF4-FFF2-40B4-BE49-F238E27FC236}">
                <a16:creationId xmlns:a16="http://schemas.microsoft.com/office/drawing/2014/main" id="{AA400CC5-676D-4C8E-B613-9A8A67CA35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62" b="5951"/>
          <a:stretch/>
        </p:blipFill>
        <p:spPr>
          <a:xfrm>
            <a:off x="1266328" y="1431010"/>
            <a:ext cx="924621" cy="539615"/>
          </a:xfrm>
          <a:prstGeom prst="rect">
            <a:avLst/>
          </a:prstGeom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7EA004E-26C4-4A7D-A3DF-82EDD31A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408" y="1739527"/>
            <a:ext cx="1299245" cy="50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ETRI CI ㅣ ETRI 소개 ㅣ 한국전자통신연구원">
            <a:extLst>
              <a:ext uri="{FF2B5EF4-FFF2-40B4-BE49-F238E27FC236}">
                <a16:creationId xmlns:a16="http://schemas.microsoft.com/office/drawing/2014/main" id="{CFF1A082-4969-4541-92E0-7D14768E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78" y="3303480"/>
            <a:ext cx="860186" cy="2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>
            <a:extLst>
              <a:ext uri="{FF2B5EF4-FFF2-40B4-BE49-F238E27FC236}">
                <a16:creationId xmlns:a16="http://schemas.microsoft.com/office/drawing/2014/main" id="{EF3AD299-276D-485A-AF4E-E4D10E72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90" y="3229049"/>
            <a:ext cx="2041061" cy="4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>
            <a:extLst>
              <a:ext uri="{FF2B5EF4-FFF2-40B4-BE49-F238E27FC236}">
                <a16:creationId xmlns:a16="http://schemas.microsoft.com/office/drawing/2014/main" id="{55E330F0-1402-4503-98D7-5D8A9703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757" b="25400"/>
          <a:stretch/>
        </p:blipFill>
        <p:spPr bwMode="auto">
          <a:xfrm>
            <a:off x="6306740" y="3274877"/>
            <a:ext cx="579190" cy="33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>
            <a:extLst>
              <a:ext uri="{FF2B5EF4-FFF2-40B4-BE49-F238E27FC236}">
                <a16:creationId xmlns:a16="http://schemas.microsoft.com/office/drawing/2014/main" id="{6CC4889D-0D9E-4A2A-8D5E-5B0C68177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4" r="-1700" b="-5997"/>
          <a:stretch/>
        </p:blipFill>
        <p:spPr bwMode="auto">
          <a:xfrm>
            <a:off x="678972" y="4452944"/>
            <a:ext cx="2099331" cy="65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8">
            <a:extLst>
              <a:ext uri="{FF2B5EF4-FFF2-40B4-BE49-F238E27FC236}">
                <a16:creationId xmlns:a16="http://schemas.microsoft.com/office/drawing/2014/main" id="{C03CCE2F-C5BC-4C87-B5DC-554852D9A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1173" b="-4753"/>
          <a:stretch/>
        </p:blipFill>
        <p:spPr bwMode="auto">
          <a:xfrm>
            <a:off x="2035909" y="5713990"/>
            <a:ext cx="839178" cy="8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0">
            <a:extLst>
              <a:ext uri="{FF2B5EF4-FFF2-40B4-BE49-F238E27FC236}">
                <a16:creationId xmlns:a16="http://schemas.microsoft.com/office/drawing/2014/main" id="{0A18C154-C507-4827-BDEB-1E077154B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81" y="5750831"/>
            <a:ext cx="740700" cy="73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2">
            <a:extLst>
              <a:ext uri="{FF2B5EF4-FFF2-40B4-BE49-F238E27FC236}">
                <a16:creationId xmlns:a16="http://schemas.microsoft.com/office/drawing/2014/main" id="{047D5977-CB9C-4342-8263-C1054868B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3" b="-823"/>
          <a:stretch/>
        </p:blipFill>
        <p:spPr bwMode="auto">
          <a:xfrm>
            <a:off x="7430450" y="5603129"/>
            <a:ext cx="928513" cy="98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그림 98" descr="텍스트이(가) 표시된 사진&#10;&#10;자동 생성된 설명">
            <a:extLst>
              <a:ext uri="{FF2B5EF4-FFF2-40B4-BE49-F238E27FC236}">
                <a16:creationId xmlns:a16="http://schemas.microsoft.com/office/drawing/2014/main" id="{D4209AAB-C8A8-463E-A5F2-FB7DCEC150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9" y="1975747"/>
            <a:ext cx="2105046" cy="457686"/>
          </a:xfrm>
          <a:prstGeom prst="rect">
            <a:avLst/>
          </a:prstGeom>
        </p:spPr>
      </p:pic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7343D25-1BB3-4FEA-A4C3-8FF9C90A98C3}"/>
              </a:ext>
            </a:extLst>
          </p:cNvPr>
          <p:cNvGrpSpPr/>
          <p:nvPr/>
        </p:nvGrpSpPr>
        <p:grpSpPr>
          <a:xfrm>
            <a:off x="3249122" y="970052"/>
            <a:ext cx="2454576" cy="1594852"/>
            <a:chOff x="3249122" y="970052"/>
            <a:chExt cx="2454576" cy="1594852"/>
          </a:xfrm>
        </p:grpSpPr>
        <p:sp>
          <p:nvSpPr>
            <p:cNvPr id="102" name="텍스트 개체 틀 6">
              <a:extLst>
                <a:ext uri="{FF2B5EF4-FFF2-40B4-BE49-F238E27FC236}">
                  <a16:creationId xmlns:a16="http://schemas.microsoft.com/office/drawing/2014/main" id="{2830E5ED-F092-469E-8F1F-A84855710250}"/>
                </a:ext>
              </a:extLst>
            </p:cNvPr>
            <p:cNvSpPr txBox="1">
              <a:spLocks/>
            </p:cNvSpPr>
            <p:nvPr/>
          </p:nvSpPr>
          <p:spPr>
            <a:xfrm>
              <a:off x="3255205" y="1309044"/>
              <a:ext cx="2442411" cy="125586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txBody>
            <a:bodyPr anchor="ctr" anchorCtr="1">
              <a:noAutofit/>
            </a:bodyPr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03" name="텍스트 개체 틀 7">
              <a:extLst>
                <a:ext uri="{FF2B5EF4-FFF2-40B4-BE49-F238E27FC236}">
                  <a16:creationId xmlns:a16="http://schemas.microsoft.com/office/drawing/2014/main" id="{519C9BD3-D855-4EE6-99CF-F1F8F601C4DE}"/>
                </a:ext>
              </a:extLst>
            </p:cNvPr>
            <p:cNvSpPr txBox="1">
              <a:spLocks/>
            </p:cNvSpPr>
            <p:nvPr/>
          </p:nvSpPr>
          <p:spPr>
            <a:xfrm>
              <a:off x="3249122" y="970052"/>
              <a:ext cx="2454576" cy="370111"/>
            </a:xfrm>
            <a:prstGeom prst="rect">
              <a:avLst/>
            </a:prstGeom>
            <a:ln w="127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271463" indent="-271463" algn="l" defTabSz="914400" rtl="0" eaLnBrk="1" latinLnBrk="1" hangingPunct="1">
                <a:spcBef>
                  <a:spcPct val="20000"/>
                </a:spcBef>
                <a:buFontTx/>
                <a:buBlip>
                  <a:blip r:embed="rId2"/>
                </a:buBlip>
                <a:defRPr sz="20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1950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452438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542925" indent="-90488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부처</a:t>
              </a:r>
            </a:p>
          </p:txBody>
        </p:sp>
      </p:grpSp>
      <p:pic>
        <p:nvPicPr>
          <p:cNvPr id="4098" name="Picture 2" descr="해양수산부&gt;MI ·배너 - 상세보기">
            <a:extLst>
              <a:ext uri="{FF2B5EF4-FFF2-40B4-BE49-F238E27FC236}">
                <a16:creationId xmlns:a16="http://schemas.microsoft.com/office/drawing/2014/main" id="{690809FC-578D-475B-B6FF-42F0CE3EB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22" y="1611232"/>
            <a:ext cx="656348" cy="6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1ADD964-7AAE-41FE-9FBC-841615446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15" y="2895305"/>
            <a:ext cx="1831033" cy="1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64. 아산 호서대학교 아산캠퍼스 대학탐방 : 호수대...? : 네이버 블로그">
            <a:extLst>
              <a:ext uri="{FF2B5EF4-FFF2-40B4-BE49-F238E27FC236}">
                <a16:creationId xmlns:a16="http://schemas.microsoft.com/office/drawing/2014/main" id="{359A9E80-07A7-4E06-B0CC-78245A06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0" y="5869209"/>
            <a:ext cx="1293126" cy="49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4BB37A-8505-46D2-B7ED-6C6CDA44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573" y="5920090"/>
            <a:ext cx="1323270" cy="39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2">
            <a:extLst>
              <a:ext uri="{FF2B5EF4-FFF2-40B4-BE49-F238E27FC236}">
                <a16:creationId xmlns:a16="http://schemas.microsoft.com/office/drawing/2014/main" id="{ADA84FEF-E0D5-4220-A2F3-CBF35A784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169" b="-5583"/>
          <a:stretch/>
        </p:blipFill>
        <p:spPr bwMode="auto">
          <a:xfrm>
            <a:off x="6079206" y="5936790"/>
            <a:ext cx="1424207" cy="38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38763D1F-8C1F-44F1-9541-AFBAB7F33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1757" b="-3421"/>
          <a:stretch/>
        </p:blipFill>
        <p:spPr bwMode="auto">
          <a:xfrm>
            <a:off x="7100563" y="3095462"/>
            <a:ext cx="1123815" cy="69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E3295C1-8B94-4BAE-BD94-CEB318DD7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914" y="4534406"/>
            <a:ext cx="2305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9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8088" y="4457935"/>
            <a:ext cx="1090463" cy="60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1. </a:t>
            </a:r>
            <a:r>
              <a:rPr lang="en-US" altLang="ko-KR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스마트</a:t>
            </a: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항로지표</a:t>
            </a: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통합플랫폼</a:t>
            </a: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설계</a:t>
            </a: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방안</a:t>
            </a: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수립</a:t>
            </a: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</a:t>
            </a:r>
            <a:endParaRPr lang="en-US" altLang="ko-KR" sz="2400" b="0" strike="noStrike" spc="-1" dirty="0">
              <a:latin typeface="굴림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11560" y="907329"/>
            <a:ext cx="8136904" cy="1343277"/>
            <a:chOff x="5864822" y="1331581"/>
            <a:chExt cx="2657860" cy="1343277"/>
          </a:xfrm>
        </p:grpSpPr>
        <p:sp>
          <p:nvSpPr>
            <p:cNvPr id="16" name="직사각형 15"/>
            <p:cNvSpPr/>
            <p:nvPr/>
          </p:nvSpPr>
          <p:spPr>
            <a:xfrm>
              <a:off x="5864822" y="1668186"/>
              <a:ext cx="2657860" cy="10066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시스템 기본설계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통합플랫폼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하드웨어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사양분석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및 인터페이스 분석 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요소기술분석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SW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모듈형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경량 다중 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OS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운영기술 기능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분석 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요소기술분석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적용가능한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고장진단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기술 분석 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</p:txBody>
        </p:sp>
        <p:sp>
          <p:nvSpPr>
            <p:cNvPr id="17" name="텍스트 개체 틀 7">
              <a:extLst>
                <a:ext uri="{FF2B5EF4-FFF2-40B4-BE49-F238E27FC236}">
                  <a16:creationId xmlns:a16="http://schemas.microsoft.com/office/drawing/2014/main" id="{B9DE4DAF-FE13-4B3D-B407-147CFD0D637B}"/>
                </a:ext>
              </a:extLst>
            </p:cNvPr>
            <p:cNvSpPr txBox="1">
              <a:spLocks/>
            </p:cNvSpPr>
            <p:nvPr/>
          </p:nvSpPr>
          <p:spPr>
            <a:xfrm>
              <a:off x="5864822" y="1331581"/>
              <a:ext cx="2657860" cy="33660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82000">
                  <a:schemeClr val="accent5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b="1" kern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0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2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차년도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스마트항로표지 고도화를 위한 요소기술 분석 및 시스템 기본 설계 </a:t>
              </a:r>
              <a:endParaRPr lang="en-US" altLang="ko-KR" sz="1200" b="0" spc="-1" dirty="0">
                <a:latin typeface="굴림"/>
              </a:endParaRPr>
            </a:p>
          </p:txBody>
        </p:sp>
      </p:grpSp>
      <p:sp>
        <p:nvSpPr>
          <p:cNvPr id="66" name="CustomShape 88"/>
          <p:cNvSpPr/>
          <p:nvPr/>
        </p:nvSpPr>
        <p:spPr>
          <a:xfrm>
            <a:off x="611561" y="2322654"/>
            <a:ext cx="8136902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ko-KR" altLang="en-US" sz="1200" b="1" spc="-1" dirty="0" err="1">
                <a:solidFill>
                  <a:srgbClr val="FFFFFF"/>
                </a:solidFill>
                <a:latin typeface="나눔스퀘어_ac Bold"/>
                <a:ea typeface="나눔스퀘어_ac Bold"/>
              </a:rPr>
              <a:t>통합플랫폼</a:t>
            </a:r>
            <a:r>
              <a:rPr lang="ko-KR" altLang="en-US" sz="1200" b="1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 하드웨어 사양 분석 및 인터페이스 분석 </a:t>
            </a:r>
            <a:endParaRPr lang="en-US" sz="12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780413"/>
            <a:ext cx="6436243" cy="36203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886" y="2780413"/>
            <a:ext cx="1475795" cy="12690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84886" y="4049444"/>
            <a:ext cx="17011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altLang="ko-KR" sz="1100" spc="-1" dirty="0">
                <a:solidFill>
                  <a:srgbClr val="000000"/>
                </a:solidFill>
                <a:latin typeface="굴림"/>
                <a:ea typeface="나눔스퀘어_ac Bold"/>
              </a:rPr>
              <a:t>Big-Little Core </a:t>
            </a:r>
            <a:r>
              <a:rPr lang="ko-KR" altLang="en-US" sz="1100" spc="-1" dirty="0">
                <a:solidFill>
                  <a:srgbClr val="000000"/>
                </a:solidFill>
                <a:latin typeface="굴림"/>
                <a:ea typeface="나눔스퀘어_ac Bold"/>
              </a:rPr>
              <a:t>구조를 이용한 </a:t>
            </a:r>
            <a:r>
              <a:rPr lang="en-US" altLang="ko-KR" sz="1100" spc="-1" dirty="0">
                <a:solidFill>
                  <a:srgbClr val="000000"/>
                </a:solidFill>
                <a:latin typeface="굴림"/>
                <a:ea typeface="나눔스퀘어_ac Bold"/>
              </a:rPr>
              <a:t> </a:t>
            </a:r>
            <a:r>
              <a:rPr lang="ko-KR" altLang="en-US" sz="1100" spc="-1" dirty="0">
                <a:solidFill>
                  <a:srgbClr val="000000"/>
                </a:solidFill>
                <a:latin typeface="굴림"/>
                <a:ea typeface="나눔스퀘어_ac Bold"/>
              </a:rPr>
              <a:t>시스템 안정화 기능  </a:t>
            </a:r>
            <a:endParaRPr lang="en-US" altLang="ko-KR" sz="1100" spc="-1" dirty="0">
              <a:solidFill>
                <a:srgbClr val="000000"/>
              </a:solidFill>
              <a:latin typeface="굴림"/>
              <a:ea typeface="나눔스퀘어_ac Bold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222048"/>
              </p:ext>
            </p:extLst>
          </p:nvPr>
        </p:nvGraphicFramePr>
        <p:xfrm>
          <a:off x="7574580" y="5056115"/>
          <a:ext cx="1028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포장기 셸 개체" showAsIcon="1" r:id="rId6" imgW="1029240" imgH="470160" progId="Package">
                  <p:embed/>
                </p:oleObj>
              </mc:Choice>
              <mc:Fallback>
                <p:oleObj name="포장기 셸 개체" showAsIcon="1" r:id="rId6" imgW="1029240" imgH="4701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74580" y="5056115"/>
                        <a:ext cx="1028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15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1.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스마트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항로지표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통합플랫폼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설계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방안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수립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(</a:t>
            </a:r>
            <a:r>
              <a:rPr kumimoji="0" lang="ko-KR" alt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수정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) </a:t>
            </a:r>
            <a:endParaRPr kumimoji="0" lang="en-US" altLang="ko-KR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/>
            </a:endParaRPr>
          </a:p>
        </p:txBody>
      </p:sp>
      <p:sp>
        <p:nvSpPr>
          <p:cNvPr id="66" name="CustomShape 88"/>
          <p:cNvSpPr/>
          <p:nvPr/>
        </p:nvSpPr>
        <p:spPr>
          <a:xfrm>
            <a:off x="618876" y="830353"/>
            <a:ext cx="8136902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lvl="0" algn="ctr">
              <a:spcBef>
                <a:spcPts val="241"/>
              </a:spcBef>
              <a:defRPr/>
            </a:pPr>
            <a:r>
              <a:rPr lang="ko-KR" altLang="en-US" sz="1200" b="1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인터페이스 플랫폼 하드웨어 사양 분석 및 센서 적용 </a:t>
            </a:r>
            <a:endParaRPr lang="en-US" altLang="ko-KR" sz="1200" spc="-1" dirty="0">
              <a:solidFill>
                <a:prstClr val="black"/>
              </a:solidFill>
              <a:latin typeface="굴림"/>
            </a:endParaRPr>
          </a:p>
        </p:txBody>
      </p:sp>
      <p:sp>
        <p:nvSpPr>
          <p:cNvPr id="8" name="AutoShape 4" descr="Connections, symbol, usb Free Icon of G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3915" y="4685888"/>
            <a:ext cx="1462303" cy="260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해양상태정보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968616" y="4685887"/>
            <a:ext cx="1462303" cy="260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해상기상정보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513317" y="4685887"/>
            <a:ext cx="1462303" cy="260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및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거리정보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23914" y="5108351"/>
            <a:ext cx="1462303" cy="260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/DO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968615" y="5108351"/>
            <a:ext cx="1462303" cy="260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풍향속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/WS800-UMB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3317" y="5113022"/>
            <a:ext cx="1462303" cy="260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RDF/RT-500-M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4" name="꺾인 연결선 13"/>
          <p:cNvCxnSpPr>
            <a:stCxn id="19" idx="0"/>
          </p:cNvCxnSpPr>
          <p:nvPr/>
        </p:nvCxnSpPr>
        <p:spPr>
          <a:xfrm rot="5400000" flipH="1" flipV="1">
            <a:off x="3313506" y="3812465"/>
            <a:ext cx="714984" cy="1031862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0" idx="0"/>
          </p:cNvCxnSpPr>
          <p:nvPr/>
        </p:nvCxnSpPr>
        <p:spPr>
          <a:xfrm rot="16200000" flipV="1">
            <a:off x="4085858" y="4071976"/>
            <a:ext cx="714983" cy="51283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1" idx="0"/>
          </p:cNvCxnSpPr>
          <p:nvPr/>
        </p:nvCxnSpPr>
        <p:spPr>
          <a:xfrm rot="16200000" flipV="1">
            <a:off x="4858208" y="3299626"/>
            <a:ext cx="714983" cy="205754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484547" y="4198346"/>
            <a:ext cx="1462303" cy="26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RS232/485/(CAN)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561073" y="2409178"/>
            <a:ext cx="2559684" cy="2633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전원공급장치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065626" y="2511330"/>
            <a:ext cx="212141" cy="12156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037134" y="1597082"/>
            <a:ext cx="523939" cy="2270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37135" y="2421245"/>
            <a:ext cx="523939" cy="2270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61919" y="3710807"/>
            <a:ext cx="1819554" cy="2600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인터페이스 플랫폼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431227" y="5460904"/>
            <a:ext cx="1462303" cy="260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Stamon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431227" y="5813457"/>
            <a:ext cx="1462303" cy="2600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플랑크톤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/LOPC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699766" y="5460904"/>
            <a:ext cx="0" cy="99427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244468" y="5460904"/>
            <a:ext cx="0" cy="99427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378" y="1641638"/>
            <a:ext cx="583693" cy="594603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6603481" y="2001506"/>
            <a:ext cx="1462303" cy="2600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Ethernet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7" name="직선 연결선 56"/>
          <p:cNvCxnSpPr>
            <a:stCxn id="60" idx="0"/>
          </p:cNvCxnSpPr>
          <p:nvPr/>
        </p:nvCxnSpPr>
        <p:spPr>
          <a:xfrm flipH="1" flipV="1">
            <a:off x="7334632" y="1721697"/>
            <a:ext cx="1" cy="279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5561073" y="1590023"/>
            <a:ext cx="2559684" cy="2633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착탈식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통신모듈</a:t>
            </a:r>
          </a:p>
        </p:txBody>
      </p:sp>
      <p:cxnSp>
        <p:nvCxnSpPr>
          <p:cNvPr id="64" name="직선 연결선 63"/>
          <p:cNvCxnSpPr/>
          <p:nvPr/>
        </p:nvCxnSpPr>
        <p:spPr>
          <a:xfrm flipH="1" flipV="1">
            <a:off x="7334630" y="2648323"/>
            <a:ext cx="1" cy="11255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utoShape 6" descr="FEM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378" y="2541046"/>
            <a:ext cx="664018" cy="596776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6603480" y="2926835"/>
            <a:ext cx="1462303" cy="2600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Modbus/SPI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493" y="3361464"/>
            <a:ext cx="1192341" cy="90570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96299" y="3084172"/>
            <a:ext cx="2559684" cy="263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착탈식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센서모듈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AutoShape 2" descr="https://lh3.googleusercontent.com/ySyx1CFwvy7dxA6L7XJCOb4jD6H4UK1DYa6jUUm8EFFbC40ce3YXkWNDKPnQLtATwhSDThPi0Dr5LfJHBzYf6VM7y5W7XT3qYrjWIA=w2000-rw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264" y="1289158"/>
            <a:ext cx="1997487" cy="152057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333509" y="1299464"/>
            <a:ext cx="1842973" cy="435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통합플랫폼</a:t>
            </a:r>
            <a:r>
              <a:rPr lang="ko-KR" altLang="en-US" sz="1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대상 </a:t>
            </a:r>
            <a:r>
              <a:rPr lang="en-US" altLang="ko-KR" sz="1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(I.MX8M), Coral Dev </a:t>
            </a:r>
            <a:r>
              <a:rPr lang="en-US" altLang="ko-KR" sz="1200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B’d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오른쪽 중괄호 4"/>
          <p:cNvSpPr/>
          <p:nvPr/>
        </p:nvSpPr>
        <p:spPr>
          <a:xfrm>
            <a:off x="2569806" y="3477975"/>
            <a:ext cx="290259" cy="9057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0543" y="3497397"/>
            <a:ext cx="2256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사양 정의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레이아웃 설계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인터페이스 성능 분석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 사양 분석 </a:t>
            </a:r>
          </a:p>
        </p:txBody>
      </p:sp>
    </p:spTree>
    <p:extLst>
      <p:ext uri="{BB962C8B-B14F-4D97-AF65-F5344CB8AC3E}">
        <p14:creationId xmlns:p14="http://schemas.microsoft.com/office/powerpoint/2010/main" val="181200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1.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스마트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항로지표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통합플랫폼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설계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방안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수립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(</a:t>
            </a:r>
            <a:r>
              <a:rPr kumimoji="0" lang="ko-KR" alt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수정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) </a:t>
            </a:r>
            <a:endParaRPr kumimoji="0" lang="en-US" altLang="ko-KR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/>
            </a:endParaRPr>
          </a:p>
        </p:txBody>
      </p:sp>
      <p:sp>
        <p:nvSpPr>
          <p:cNvPr id="66" name="CustomShape 88"/>
          <p:cNvSpPr/>
          <p:nvPr/>
        </p:nvSpPr>
        <p:spPr>
          <a:xfrm>
            <a:off x="618876" y="830353"/>
            <a:ext cx="8136902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/>
                <a:ea typeface="나눔스퀘어_ac Bold"/>
              </a:rPr>
              <a:t>인터페이스 플랫폼 하드웨어 사양 분석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/>
            </a:endParaRPr>
          </a:p>
        </p:txBody>
      </p:sp>
      <p:sp>
        <p:nvSpPr>
          <p:cNvPr id="8" name="AutoShape 4" descr="Connections, symbol, usb Free Icon of G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9" name="AutoShape 6" descr="FEM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AutoShape 2" descr="https://lh3.googleusercontent.com/ySyx1CFwvy7dxA6L7XJCOb4jD6H4UK1DYa6jUUm8EFFbC40ce3YXkWNDKPnQLtATwhSDThPi0Dr5LfJHBzYf6VM7y5W7XT3qYrjWIA=w2000-rw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333509" y="1299464"/>
            <a:ext cx="1842973" cy="435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아키텍처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4832" y="2166387"/>
            <a:ext cx="821932" cy="493159"/>
          </a:xfrm>
          <a:prstGeom prst="rect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Ethernet</a:t>
            </a:r>
          </a:p>
          <a:p>
            <a:pPr algn="ctr"/>
            <a:r>
              <a:rPr lang="en-US" altLang="ko-KR" sz="1000" dirty="0"/>
              <a:t>PHY+MAC</a:t>
            </a:r>
            <a:endParaRPr lang="ko-KR" altLang="en-US" sz="1000" dirty="0"/>
          </a:p>
        </p:txBody>
      </p:sp>
      <p:sp>
        <p:nvSpPr>
          <p:cNvPr id="42" name="직사각형 41"/>
          <p:cNvSpPr/>
          <p:nvPr/>
        </p:nvSpPr>
        <p:spPr>
          <a:xfrm>
            <a:off x="3292867" y="2166387"/>
            <a:ext cx="857911" cy="493159"/>
          </a:xfrm>
          <a:prstGeom prst="rect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Core</a:t>
            </a:r>
          </a:p>
          <a:p>
            <a:pPr algn="ctr"/>
            <a:r>
              <a:rPr lang="en-US" altLang="ko-KR" sz="1000" dirty="0"/>
              <a:t>(CortexM4)</a:t>
            </a:r>
            <a:endParaRPr lang="ko-KR" altLang="en-US" sz="1000" dirty="0"/>
          </a:p>
        </p:txBody>
      </p:sp>
      <p:cxnSp>
        <p:nvCxnSpPr>
          <p:cNvPr id="9" name="직선 연결선 8"/>
          <p:cNvCxnSpPr>
            <a:stCxn id="3" idx="3"/>
            <a:endCxn id="42" idx="1"/>
          </p:cNvCxnSpPr>
          <p:nvPr/>
        </p:nvCxnSpPr>
        <p:spPr>
          <a:xfrm>
            <a:off x="2876764" y="2412967"/>
            <a:ext cx="416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416174" y="2166387"/>
            <a:ext cx="793421" cy="493159"/>
          </a:xfrm>
          <a:prstGeom prst="rect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Serial </a:t>
            </a:r>
          </a:p>
          <a:p>
            <a:pPr algn="ctr"/>
            <a:r>
              <a:rPr lang="en-US" altLang="ko-KR" sz="1000" dirty="0"/>
              <a:t>Con.</a:t>
            </a:r>
            <a:endParaRPr lang="ko-KR" altLang="en-US" sz="1000" dirty="0"/>
          </a:p>
        </p:txBody>
      </p:sp>
      <p:cxnSp>
        <p:nvCxnSpPr>
          <p:cNvPr id="12" name="직선 연결선 11"/>
          <p:cNvCxnSpPr>
            <a:stCxn id="42" idx="3"/>
            <a:endCxn id="44" idx="1"/>
          </p:cNvCxnSpPr>
          <p:nvPr/>
        </p:nvCxnSpPr>
        <p:spPr>
          <a:xfrm>
            <a:off x="4150778" y="2412967"/>
            <a:ext cx="26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416174" y="2944702"/>
            <a:ext cx="793421" cy="493159"/>
          </a:xfrm>
          <a:prstGeom prst="rect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Serial </a:t>
            </a:r>
          </a:p>
          <a:p>
            <a:pPr algn="ctr"/>
            <a:r>
              <a:rPr lang="en-US" altLang="ko-KR" sz="1000" dirty="0"/>
              <a:t>Con.</a:t>
            </a:r>
            <a:endParaRPr lang="ko-KR" altLang="en-US" sz="10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4251231" y="2412966"/>
            <a:ext cx="0" cy="778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47" idx="1"/>
          </p:cNvCxnSpPr>
          <p:nvPr/>
        </p:nvCxnSpPr>
        <p:spPr>
          <a:xfrm>
            <a:off x="4416174" y="319128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4416174" y="3985007"/>
            <a:ext cx="793421" cy="493159"/>
          </a:xfrm>
          <a:prstGeom prst="rect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Serial </a:t>
            </a:r>
          </a:p>
          <a:p>
            <a:pPr algn="ctr"/>
            <a:r>
              <a:rPr lang="en-US" altLang="ko-KR" sz="1000" dirty="0"/>
              <a:t>Con.</a:t>
            </a:r>
            <a:endParaRPr lang="ko-KR" altLang="en-US" sz="1000" dirty="0"/>
          </a:p>
        </p:txBody>
      </p:sp>
      <p:cxnSp>
        <p:nvCxnSpPr>
          <p:cNvPr id="25" name="직선 연결선 24"/>
          <p:cNvCxnSpPr>
            <a:stCxn id="56" idx="1"/>
          </p:cNvCxnSpPr>
          <p:nvPr/>
        </p:nvCxnSpPr>
        <p:spPr>
          <a:xfrm flipH="1" flipV="1">
            <a:off x="4251232" y="4216176"/>
            <a:ext cx="164942" cy="15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251231" y="3166916"/>
            <a:ext cx="0" cy="104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812884" y="3519253"/>
            <a:ext cx="0" cy="2755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28375" y="1904398"/>
            <a:ext cx="922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Up to 6 ports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2311686" y="2700644"/>
            <a:ext cx="56507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W5300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3292867" y="2697932"/>
            <a:ext cx="85791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STM32F423</a:t>
            </a:r>
            <a:endParaRPr lang="ko-KR" altLang="en-US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4416174" y="4522094"/>
            <a:ext cx="83392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SP3232ECN</a:t>
            </a:r>
            <a:endParaRPr lang="ko-KR" altLang="en-US" sz="900" dirty="0"/>
          </a:p>
        </p:txBody>
      </p:sp>
      <p:sp>
        <p:nvSpPr>
          <p:cNvPr id="51" name="AutoShape 2" descr="Ethernet On Icon – Free Download, PNG and Vecto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92" y="2207242"/>
            <a:ext cx="411448" cy="411448"/>
          </a:xfrm>
          <a:prstGeom prst="rect">
            <a:avLst/>
          </a:prstGeom>
        </p:spPr>
      </p:pic>
      <p:cxnSp>
        <p:nvCxnSpPr>
          <p:cNvPr id="70" name="직선 연결선 69"/>
          <p:cNvCxnSpPr>
            <a:stCxn id="3" idx="1"/>
            <a:endCxn id="67" idx="3"/>
          </p:cNvCxnSpPr>
          <p:nvPr/>
        </p:nvCxnSpPr>
        <p:spPr>
          <a:xfrm flipH="1" flipV="1">
            <a:off x="1702140" y="2412966"/>
            <a:ext cx="3526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699" y="2138766"/>
            <a:ext cx="559166" cy="559166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699" y="2911055"/>
            <a:ext cx="559166" cy="55916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699" y="3952003"/>
            <a:ext cx="559166" cy="559166"/>
          </a:xfrm>
          <a:prstGeom prst="rect">
            <a:avLst/>
          </a:prstGeom>
        </p:spPr>
      </p:pic>
      <p:cxnSp>
        <p:nvCxnSpPr>
          <p:cNvPr id="75" name="직선 연결선 74"/>
          <p:cNvCxnSpPr>
            <a:stCxn id="44" idx="3"/>
            <a:endCxn id="71" idx="1"/>
          </p:cNvCxnSpPr>
          <p:nvPr/>
        </p:nvCxnSpPr>
        <p:spPr>
          <a:xfrm>
            <a:off x="5209595" y="2412967"/>
            <a:ext cx="416104" cy="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47" idx="3"/>
            <a:endCxn id="73" idx="1"/>
          </p:cNvCxnSpPr>
          <p:nvPr/>
        </p:nvCxnSpPr>
        <p:spPr>
          <a:xfrm flipV="1">
            <a:off x="5209595" y="3190638"/>
            <a:ext cx="416104" cy="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47" idx="1"/>
          </p:cNvCxnSpPr>
          <p:nvPr/>
        </p:nvCxnSpPr>
        <p:spPr>
          <a:xfrm flipH="1">
            <a:off x="4251231" y="3191282"/>
            <a:ext cx="164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56" idx="3"/>
            <a:endCxn id="74" idx="1"/>
          </p:cNvCxnSpPr>
          <p:nvPr/>
        </p:nvCxnSpPr>
        <p:spPr>
          <a:xfrm flipV="1">
            <a:off x="5209595" y="4231586"/>
            <a:ext cx="41610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36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1.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항로지표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통합플랫폼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설계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방안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수립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(</a:t>
            </a:r>
            <a:r>
              <a:rPr kumimoji="0" lang="ko-KR" alt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수정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) </a:t>
            </a:r>
            <a:endParaRPr kumimoji="0" lang="en-US" altLang="ko-KR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/>
            </a:endParaRPr>
          </a:p>
        </p:txBody>
      </p:sp>
      <p:sp>
        <p:nvSpPr>
          <p:cNvPr id="66" name="CustomShape 88"/>
          <p:cNvSpPr/>
          <p:nvPr/>
        </p:nvSpPr>
        <p:spPr>
          <a:xfrm>
            <a:off x="618876" y="830353"/>
            <a:ext cx="8136902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/>
                <a:ea typeface="나눔스퀘어_ac Bold"/>
              </a:rPr>
              <a:t>센서 사양 분석 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/>
            </a:endParaRPr>
          </a:p>
        </p:txBody>
      </p:sp>
      <p:sp>
        <p:nvSpPr>
          <p:cNvPr id="8" name="AutoShape 4" descr="Connections, symbol, usb Free Icon of G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9" name="AutoShape 6" descr="FEM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AutoShape 2" descr="https://lh3.googleusercontent.com/ySyx1CFwvy7dxA6L7XJCOb4jD6H4UK1DYa6jUUm8EFFbC40ce3YXkWNDKPnQLtATwhSDThPi0Dr5LfJHBzYf6VM7y5W7XT3qYrjWIA=w2000-rw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33509" y="1299464"/>
            <a:ext cx="1842973" cy="435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9820" y="1781287"/>
            <a:ext cx="7016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프로토콜 테스트 목적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(GMT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항로표지 관리 운영시스템 기준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항로표지기술원 방문 후 업데이트 예정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09374"/>
              </p:ext>
            </p:extLst>
          </p:nvPr>
        </p:nvGraphicFramePr>
        <p:xfrm>
          <a:off x="1333507" y="2172699"/>
          <a:ext cx="7422269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903">
                  <a:extLst>
                    <a:ext uri="{9D8B030D-6E8A-4147-A177-3AD203B41FA5}">
                      <a16:colId xmlns:a16="http://schemas.microsoft.com/office/drawing/2014/main" val="3020535548"/>
                    </a:ext>
                  </a:extLst>
                </a:gridCol>
                <a:gridCol w="1018620">
                  <a:extLst>
                    <a:ext uri="{9D8B030D-6E8A-4147-A177-3AD203B41FA5}">
                      <a16:colId xmlns:a16="http://schemas.microsoft.com/office/drawing/2014/main" val="758689776"/>
                    </a:ext>
                  </a:extLst>
                </a:gridCol>
                <a:gridCol w="1782064">
                  <a:extLst>
                    <a:ext uri="{9D8B030D-6E8A-4147-A177-3AD203B41FA5}">
                      <a16:colId xmlns:a16="http://schemas.microsoft.com/office/drawing/2014/main" val="445347533"/>
                    </a:ext>
                  </a:extLst>
                </a:gridCol>
                <a:gridCol w="3505682">
                  <a:extLst>
                    <a:ext uri="{9D8B030D-6E8A-4147-A177-3AD203B41FA5}">
                      <a16:colId xmlns:a16="http://schemas.microsoft.com/office/drawing/2014/main" val="437201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규격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94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등명기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상태 확인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등질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ML-020S-O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(2wire)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DOUT/AOUT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보드 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(AD Converter)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375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풍향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WS800-UMB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(RS485)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27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풍속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97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81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25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24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VS20k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(RS495)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597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18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직선 연결선 56"/>
          <p:cNvCxnSpPr/>
          <p:nvPr/>
        </p:nvCxnSpPr>
        <p:spPr>
          <a:xfrm flipV="1">
            <a:off x="6374394" y="1512502"/>
            <a:ext cx="1" cy="2396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CustomShape 1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1.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스마트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항로지표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통합플랫폼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설계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방안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 </a:t>
            </a:r>
            <a:r>
              <a:rPr kumimoji="0" lang="en-US" altLang="ko-KR" sz="2400" b="1" i="0" u="none" strike="noStrike" kern="1200" cap="none" spc="-1" normalizeH="0" baseline="0" noProof="0" dirty="0" err="1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수립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(</a:t>
            </a:r>
            <a:r>
              <a:rPr kumimoji="0" lang="ko-KR" alt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수정</a:t>
            </a:r>
            <a:r>
              <a:rPr kumimoji="0" lang="en-US" altLang="ko-KR" sz="2400" b="1" i="0" u="none" strike="noStrike" kern="1200" cap="none" spc="-1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나눔스퀘어_ac"/>
                <a:ea typeface="나눔스퀘어_ac"/>
              </a:rPr>
              <a:t>) </a:t>
            </a:r>
            <a:endParaRPr kumimoji="0" lang="en-US" altLang="ko-KR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/>
            </a:endParaRPr>
          </a:p>
        </p:txBody>
      </p:sp>
      <p:sp>
        <p:nvSpPr>
          <p:cNvPr id="66" name="CustomShape 88"/>
          <p:cNvSpPr/>
          <p:nvPr/>
        </p:nvSpPr>
        <p:spPr>
          <a:xfrm>
            <a:off x="618876" y="830353"/>
            <a:ext cx="8136902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/>
                <a:ea typeface="나눔스퀘어_ac Bold"/>
              </a:rPr>
              <a:t>인터페이스 플랫폼 적용 데이터 분석용 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95819" y="2886052"/>
            <a:ext cx="2559684" cy="263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착탈식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센서모듈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AutoShape 4" descr="Connections, symbol, usb Free Icon of G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0" name="꺾인 연결선 29"/>
          <p:cNvCxnSpPr>
            <a:stCxn id="3074" idx="1"/>
            <a:endCxn id="27" idx="2"/>
          </p:cNvCxnSpPr>
          <p:nvPr/>
        </p:nvCxnSpPr>
        <p:spPr>
          <a:xfrm rot="10800000">
            <a:off x="2922907" y="3808813"/>
            <a:ext cx="1713314" cy="961154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606142" y="4626233"/>
            <a:ext cx="1462303" cy="260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CAN/RS232/485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60593" y="2211058"/>
            <a:ext cx="2559684" cy="263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전원공급장치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765146" y="2313211"/>
            <a:ext cx="212141" cy="5728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36654" y="1398962"/>
            <a:ext cx="523939" cy="2270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36655" y="2223125"/>
            <a:ext cx="523939" cy="2270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98" y="1443518"/>
            <a:ext cx="583693" cy="594603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5303001" y="1803386"/>
            <a:ext cx="1462303" cy="260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Ethernet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60593" y="1391903"/>
            <a:ext cx="2559684" cy="263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착탈식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통신모듈</a:t>
            </a:r>
          </a:p>
        </p:txBody>
      </p:sp>
      <p:cxnSp>
        <p:nvCxnSpPr>
          <p:cNvPr id="64" name="직선 연결선 63"/>
          <p:cNvCxnSpPr/>
          <p:nvPr/>
        </p:nvCxnSpPr>
        <p:spPr>
          <a:xfrm flipV="1">
            <a:off x="6034150" y="2450203"/>
            <a:ext cx="1" cy="2717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utoShape 6" descr="FEM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98" y="2342926"/>
            <a:ext cx="664018" cy="59677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888" y="2335203"/>
            <a:ext cx="372574" cy="590897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5303000" y="2728715"/>
            <a:ext cx="1462303" cy="2600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Modbus/SPI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 descr="Free full versions for LabView for lockdow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21" y="3909071"/>
            <a:ext cx="3967059" cy="172179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742400" y="5718710"/>
            <a:ext cx="3884189" cy="671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요소기술 분석 및 시스템 기본 설계를 위한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 데이터 생성기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Labview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pc="-1" dirty="0">
              <a:latin typeface="굴림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13130" y="3548716"/>
            <a:ext cx="1819554" cy="2600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인터페이스 플랫폼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113" y="1268871"/>
            <a:ext cx="1782905" cy="13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7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529560" y="307080"/>
            <a:ext cx="80737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2. SW</a:t>
            </a:r>
            <a:r>
              <a:rPr lang="ko-KR" altLang="en-US" sz="2400" b="1" strike="noStrike" spc="-1" dirty="0" err="1">
                <a:solidFill>
                  <a:srgbClr val="17375E"/>
                </a:solidFill>
                <a:latin typeface="나눔스퀘어_ac"/>
                <a:ea typeface="나눔스퀘어_ac"/>
              </a:rPr>
              <a:t>모듈형</a:t>
            </a:r>
            <a:r>
              <a:rPr lang="ko-KR" alt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 경량 다중 </a:t>
            </a:r>
            <a:r>
              <a:rPr lang="en-US" altLang="ko-KR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OS</a:t>
            </a:r>
            <a:r>
              <a:rPr lang="ko-KR" altLang="en-US" sz="2400" b="1" strike="noStrike" spc="-1" dirty="0">
                <a:solidFill>
                  <a:srgbClr val="17375E"/>
                </a:solidFill>
                <a:latin typeface="나눔스퀘어_ac"/>
                <a:ea typeface="나눔스퀘어_ac"/>
              </a:rPr>
              <a:t>운영기술 개발 </a:t>
            </a:r>
            <a:endParaRPr lang="en-US" altLang="ko-KR" sz="2400" b="0" strike="noStrike" spc="-1" dirty="0">
              <a:latin typeface="굴림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945075" y="2560956"/>
            <a:ext cx="1110545" cy="1555387"/>
            <a:chOff x="10703249" y="3987239"/>
            <a:chExt cx="1110545" cy="1555387"/>
          </a:xfrm>
        </p:grpSpPr>
        <p:sp>
          <p:nvSpPr>
            <p:cNvPr id="8" name="CustomShape 8"/>
            <p:cNvSpPr/>
            <p:nvPr/>
          </p:nvSpPr>
          <p:spPr>
            <a:xfrm>
              <a:off x="10703249" y="3987239"/>
              <a:ext cx="1110545" cy="1555387"/>
            </a:xfrm>
            <a:prstGeom prst="rect">
              <a:avLst/>
            </a:prstGeom>
            <a:solidFill>
              <a:srgbClr val="FFFFFF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36"/>
            <p:cNvSpPr/>
            <p:nvPr/>
          </p:nvSpPr>
          <p:spPr>
            <a:xfrm>
              <a:off x="10812932" y="4092208"/>
              <a:ext cx="897626" cy="6042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000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설치형</a:t>
              </a:r>
              <a:r>
                <a:rPr lang="ko-KR" altLang="en-US" sz="10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 표지</a:t>
              </a:r>
              <a:endParaRPr lang="en-US" altLang="ko-KR" sz="1000" spc="-1" dirty="0">
                <a:solidFill>
                  <a:srgbClr val="000000"/>
                </a:solidFill>
                <a:latin typeface="나눔스퀘어_ac"/>
                <a:ea typeface="나눔스퀘어_ac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0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센서 </a:t>
              </a:r>
              <a:r>
                <a:rPr lang="en-US" altLang="ko-KR" sz="1000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데이터</a:t>
              </a:r>
              <a:br>
                <a:rPr lang="en-US" altLang="ko-KR" sz="10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</a:br>
              <a:r>
                <a:rPr lang="en-US" altLang="ko-KR" sz="1000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수집</a:t>
              </a:r>
              <a:r>
                <a:rPr lang="en-US" altLang="ko-KR" sz="10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 </a:t>
              </a:r>
              <a:r>
                <a:rPr lang="en-US" altLang="ko-KR" sz="1000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altLang="ko-KR" sz="1000" spc="-1" dirty="0">
                <a:latin typeface="굴림"/>
              </a:endParaRPr>
            </a:p>
          </p:txBody>
        </p:sp>
        <p:sp>
          <p:nvSpPr>
            <p:cNvPr id="10" name="CustomShape 32"/>
            <p:cNvSpPr/>
            <p:nvPr/>
          </p:nvSpPr>
          <p:spPr>
            <a:xfrm>
              <a:off x="10812932" y="4850736"/>
              <a:ext cx="897626" cy="647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0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1000" b="0" strike="noStrike" spc="-1" dirty="0">
                <a:latin typeface="굴림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30994" y="2904914"/>
            <a:ext cx="1110545" cy="1555387"/>
            <a:chOff x="4785049" y="6858000"/>
            <a:chExt cx="1110545" cy="1555387"/>
          </a:xfrm>
        </p:grpSpPr>
        <p:sp>
          <p:nvSpPr>
            <p:cNvPr id="12" name="CustomShape 8"/>
            <p:cNvSpPr/>
            <p:nvPr/>
          </p:nvSpPr>
          <p:spPr>
            <a:xfrm>
              <a:off x="4785049" y="6858000"/>
              <a:ext cx="1110545" cy="1555387"/>
            </a:xfrm>
            <a:prstGeom prst="rect">
              <a:avLst/>
            </a:prstGeom>
            <a:solidFill>
              <a:srgbClr val="FFFFFF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36"/>
            <p:cNvSpPr/>
            <p:nvPr/>
          </p:nvSpPr>
          <p:spPr>
            <a:xfrm>
              <a:off x="4892878" y="6907119"/>
              <a:ext cx="897626" cy="6042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0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중형 표지</a:t>
              </a:r>
              <a:endParaRPr lang="en-US" altLang="ko-KR" sz="1000" spc="-1" dirty="0">
                <a:solidFill>
                  <a:srgbClr val="000000"/>
                </a:solidFill>
                <a:latin typeface="나눔스퀘어_ac"/>
                <a:ea typeface="나눔스퀘어_ac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0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센서 </a:t>
              </a:r>
              <a:r>
                <a:rPr lang="en-US" altLang="ko-KR" sz="1000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데이터</a:t>
              </a:r>
              <a:br>
                <a:rPr lang="en-US" altLang="ko-KR" sz="10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</a:br>
              <a:r>
                <a:rPr lang="en-US" altLang="ko-KR" sz="1000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수집</a:t>
              </a:r>
              <a:r>
                <a:rPr lang="en-US" altLang="ko-KR" sz="10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 </a:t>
              </a:r>
              <a:r>
                <a:rPr lang="en-US" altLang="ko-KR" sz="1000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altLang="ko-KR" sz="1000" spc="-1" dirty="0">
                <a:latin typeface="굴림"/>
              </a:endParaRPr>
            </a:p>
          </p:txBody>
        </p:sp>
        <p:sp>
          <p:nvSpPr>
            <p:cNvPr id="14" name="CustomShape 32"/>
            <p:cNvSpPr/>
            <p:nvPr/>
          </p:nvSpPr>
          <p:spPr>
            <a:xfrm>
              <a:off x="4892878" y="7665647"/>
              <a:ext cx="897626" cy="647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0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1000" b="0" strike="noStrike" spc="-1" dirty="0">
                <a:latin typeface="굴림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1560" y="907329"/>
            <a:ext cx="8136904" cy="1343277"/>
            <a:chOff x="5864822" y="1331581"/>
            <a:chExt cx="2657860" cy="1343277"/>
          </a:xfrm>
        </p:grpSpPr>
        <p:sp>
          <p:nvSpPr>
            <p:cNvPr id="16" name="직사각형 15"/>
            <p:cNvSpPr/>
            <p:nvPr/>
          </p:nvSpPr>
          <p:spPr>
            <a:xfrm>
              <a:off x="5864822" y="1668186"/>
              <a:ext cx="2657860" cy="10066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경량 멀티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OS)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경량형 운영체제는 주 운영체제의 핵심 엔진을 공유하여 경량 운영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착탈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모듈형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쌍이 되는 서비스와 경량 운영체제가 통플랫폼의 요구사항에 맞춰 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착탈식으로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운영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  <a:p>
              <a:pPr marL="172530" indent="-171450">
                <a:lnSpc>
                  <a:spcPct val="150000"/>
                </a:lnSpc>
                <a:buClr>
                  <a:srgbClr val="000000"/>
                </a:buClr>
                <a:buFontTx/>
                <a:buChar char="-"/>
              </a:pP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(</a:t>
              </a:r>
              <a:r>
                <a:rPr lang="ko-KR" altLang="en-US" sz="1000" spc="-1" dirty="0" err="1">
                  <a:solidFill>
                    <a:srgbClr val="000000"/>
                  </a:solidFill>
                  <a:latin typeface="굴림"/>
                  <a:ea typeface="나눔스퀘어_ac Bold"/>
                </a:rPr>
                <a:t>고안정성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구현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)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서비스의 과다 자원 사용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,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센서 및 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SW 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오류와 같은 문제로 인해 통합플랫폼 전체의 </a:t>
              </a:r>
              <a:r>
                <a:rPr lang="en-US" altLang="ko-KR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LOCK-DOWN</a:t>
              </a:r>
              <a:r>
                <a:rPr lang="ko-KR" altLang="en-US" sz="1000" spc="-1" dirty="0">
                  <a:solidFill>
                    <a:srgbClr val="000000"/>
                  </a:solidFill>
                  <a:latin typeface="굴림"/>
                  <a:ea typeface="나눔스퀘어_ac Bold"/>
                </a:rPr>
                <a:t> 발생 예방</a:t>
              </a:r>
              <a:endParaRPr lang="en-US" altLang="ko-KR" sz="1000" spc="-1" dirty="0">
                <a:solidFill>
                  <a:srgbClr val="000000"/>
                </a:solidFill>
                <a:latin typeface="굴림"/>
                <a:ea typeface="나눔스퀘어_ac Bold"/>
              </a:endParaRPr>
            </a:p>
          </p:txBody>
        </p:sp>
        <p:sp>
          <p:nvSpPr>
            <p:cNvPr id="17" name="텍스트 개체 틀 7">
              <a:extLst>
                <a:ext uri="{FF2B5EF4-FFF2-40B4-BE49-F238E27FC236}">
                  <a16:creationId xmlns:a16="http://schemas.microsoft.com/office/drawing/2014/main" id="{B9DE4DAF-FE13-4B3D-B407-147CFD0D637B}"/>
                </a:ext>
              </a:extLst>
            </p:cNvPr>
            <p:cNvSpPr txBox="1">
              <a:spLocks/>
            </p:cNvSpPr>
            <p:nvPr/>
          </p:nvSpPr>
          <p:spPr>
            <a:xfrm>
              <a:off x="5864822" y="1331581"/>
              <a:ext cx="2657860" cy="33660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82000">
                  <a:schemeClr val="accent5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800" b="1" kern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defRPr>
              </a:lvl1pPr>
              <a:lvl2pPr marL="54000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0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20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41"/>
                </a:spcBef>
              </a:pP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스마트 항로표지 통합 플랫폼의 </a:t>
              </a:r>
              <a:r>
                <a:rPr lang="en-US" altLang="ko-KR" sz="1200" spc="-1" dirty="0" err="1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안정성</a:t>
              </a:r>
              <a:r>
                <a:rPr lang="en-US" altLang="ko-KR" sz="1200" spc="-1" dirty="0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, </a:t>
              </a:r>
              <a:r>
                <a:rPr lang="ko-KR" altLang="en-US" sz="1200" spc="-1" dirty="0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확장성을</a:t>
              </a:r>
              <a:r>
                <a:rPr lang="en-US" altLang="ko-KR" sz="1200" spc="-1" dirty="0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 </a:t>
              </a:r>
              <a:r>
                <a:rPr lang="ko-KR" altLang="en-US" sz="1200" spc="-1" dirty="0">
                  <a:solidFill>
                    <a:srgbClr val="FFFFFF"/>
                  </a:solidFill>
                  <a:latin typeface="나눔스퀘어_ac Bold"/>
                  <a:ea typeface="나눔스퀘어_ac Bold"/>
                </a:rPr>
                <a:t>확보하기 위한 운영체제 관리기술 개발</a:t>
              </a:r>
              <a:endParaRPr lang="en-US" altLang="ko-KR" sz="1200" b="0" spc="-1" dirty="0">
                <a:latin typeface="굴림"/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H="1" flipV="1">
            <a:off x="4699001" y="2369596"/>
            <a:ext cx="19049" cy="400702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flipV="1">
            <a:off x="4486863" y="3998884"/>
            <a:ext cx="515708" cy="890720"/>
          </a:xfrm>
          <a:prstGeom prst="rightArrow">
            <a:avLst>
              <a:gd name="adj1" fmla="val 57641"/>
              <a:gd name="adj2" fmla="val 4227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60" y="5115735"/>
            <a:ext cx="789597" cy="789597"/>
          </a:xfrm>
          <a:prstGeom prst="rect">
            <a:avLst/>
          </a:prstGeom>
        </p:spPr>
      </p:pic>
      <p:pic>
        <p:nvPicPr>
          <p:cNvPr id="21" name="Picture 2" descr="boat icon | Myiconfind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2" b="14836"/>
          <a:stretch/>
        </p:blipFill>
        <p:spPr bwMode="auto">
          <a:xfrm>
            <a:off x="2592331" y="5376333"/>
            <a:ext cx="1610117" cy="107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stomShape 28"/>
          <p:cNvSpPr/>
          <p:nvPr/>
        </p:nvSpPr>
        <p:spPr>
          <a:xfrm>
            <a:off x="1139630" y="4204920"/>
            <a:ext cx="3023640" cy="4119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스마트항로표지 통합 플랫폼</a:t>
            </a:r>
            <a:endParaRPr lang="en-US" sz="1050" b="0" strike="noStrike" spc="-1">
              <a:latin typeface="굴림"/>
            </a:endParaRPr>
          </a:p>
        </p:txBody>
      </p:sp>
      <p:sp>
        <p:nvSpPr>
          <p:cNvPr id="23" name="CustomShape 29"/>
          <p:cNvSpPr/>
          <p:nvPr/>
        </p:nvSpPr>
        <p:spPr>
          <a:xfrm>
            <a:off x="1139630" y="3749505"/>
            <a:ext cx="3023640" cy="392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050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주</a:t>
            </a:r>
            <a:r>
              <a:rPr lang="en-US" sz="105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 </a:t>
            </a:r>
            <a:r>
              <a:rPr lang="ko-KR" altLang="en-US" sz="1050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운영체제</a:t>
            </a:r>
            <a:endParaRPr lang="en-US" sz="1050" b="0" strike="noStrike" spc="-1" dirty="0">
              <a:latin typeface="굴림"/>
            </a:endParaRPr>
          </a:p>
        </p:txBody>
      </p:sp>
      <p:sp>
        <p:nvSpPr>
          <p:cNvPr id="24" name="CustomShape 36"/>
          <p:cNvSpPr/>
          <p:nvPr/>
        </p:nvSpPr>
        <p:spPr>
          <a:xfrm>
            <a:off x="1141644" y="3037182"/>
            <a:ext cx="897626" cy="604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나눔스퀘어_ac"/>
                <a:ea typeface="나눔스퀘어_ac"/>
              </a:rPr>
              <a:t>센서</a:t>
            </a:r>
            <a:br>
              <a:rPr lang="en-US" sz="100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rPr>
            </a:br>
            <a:r>
              <a:rPr lang="en-US" sz="1000" b="0" strike="noStrike" spc="-1" dirty="0" err="1">
                <a:solidFill>
                  <a:srgbClr val="000000"/>
                </a:solidFill>
                <a:latin typeface="나눔스퀘어_ac"/>
                <a:ea typeface="나눔스퀘어_ac"/>
              </a:rPr>
              <a:t>데이터</a:t>
            </a:r>
            <a:endParaRPr lang="en-US" sz="1000" b="0" strike="noStrike" spc="-1" dirty="0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나눔스퀘어_ac"/>
                <a:ea typeface="나눔스퀘어_ac"/>
              </a:rPr>
              <a:t>수집</a:t>
            </a:r>
            <a:br>
              <a:rPr lang="en-US" sz="100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rPr>
            </a:br>
            <a:r>
              <a:rPr lang="en-US" sz="1000" b="0" strike="noStrike" spc="-1" dirty="0" err="1">
                <a:solidFill>
                  <a:srgbClr val="000000"/>
                </a:solidFill>
                <a:latin typeface="나눔스퀘어_ac"/>
                <a:ea typeface="나눔스퀘어_ac"/>
              </a:rPr>
              <a:t>서비스</a:t>
            </a:r>
            <a:endParaRPr lang="en-US" sz="1000" b="0" strike="noStrike" spc="-1" dirty="0">
              <a:latin typeface="굴림"/>
            </a:endParaRPr>
          </a:p>
        </p:txBody>
      </p:sp>
      <p:sp>
        <p:nvSpPr>
          <p:cNvPr id="25" name="CustomShape 37"/>
          <p:cNvSpPr/>
          <p:nvPr/>
        </p:nvSpPr>
        <p:spPr>
          <a:xfrm>
            <a:off x="2221644" y="3037182"/>
            <a:ext cx="897626" cy="604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배터리</a:t>
            </a:r>
            <a:br>
              <a:rPr sz="1050"/>
            </a:b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모니터링</a:t>
            </a:r>
            <a:endParaRPr lang="en-US" sz="10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서비스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26" name="CustomShape 38"/>
          <p:cNvSpPr/>
          <p:nvPr/>
        </p:nvSpPr>
        <p:spPr>
          <a:xfrm>
            <a:off x="3265644" y="3037182"/>
            <a:ext cx="897626" cy="604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자가검진</a:t>
            </a:r>
            <a:endParaRPr lang="en-US" sz="10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서비스</a:t>
            </a:r>
            <a:endParaRPr lang="en-US" sz="1000" b="0" strike="noStrike" spc="-1">
              <a:latin typeface="굴림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8" y="3818331"/>
            <a:ext cx="814655" cy="814655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stCxn id="27" idx="0"/>
            <a:endCxn id="29" idx="2"/>
          </p:cNvCxnSpPr>
          <p:nvPr/>
        </p:nvCxnSpPr>
        <p:spPr>
          <a:xfrm flipH="1" flipV="1">
            <a:off x="910087" y="3465484"/>
            <a:ext cx="298519" cy="35284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545739" y="3117683"/>
            <a:ext cx="728696" cy="3478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</a:t>
            </a:r>
            <a:b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발생</a:t>
            </a:r>
          </a:p>
        </p:txBody>
      </p:sp>
      <p:sp>
        <p:nvSpPr>
          <p:cNvPr id="30" name="폭발 1 29"/>
          <p:cNvSpPr/>
          <p:nvPr/>
        </p:nvSpPr>
        <p:spPr>
          <a:xfrm>
            <a:off x="143629" y="3717112"/>
            <a:ext cx="1252427" cy="539423"/>
          </a:xfrm>
          <a:prstGeom prst="irregularSeal1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Lock-Down</a:t>
            </a:r>
            <a:endParaRPr lang="ko-KR" altLang="en-US" sz="11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1" name="직선 화살표 연결선 30"/>
          <p:cNvCxnSpPr>
            <a:stCxn id="27" idx="2"/>
            <a:endCxn id="20" idx="1"/>
          </p:cNvCxnSpPr>
          <p:nvPr/>
        </p:nvCxnSpPr>
        <p:spPr>
          <a:xfrm>
            <a:off x="1208606" y="4632986"/>
            <a:ext cx="1329954" cy="877548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ustomShape 28"/>
          <p:cNvSpPr/>
          <p:nvPr/>
        </p:nvSpPr>
        <p:spPr>
          <a:xfrm>
            <a:off x="5958310" y="5396884"/>
            <a:ext cx="3023640" cy="4119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50" b="0" strike="noStrike" spc="-1" dirty="0" err="1">
                <a:solidFill>
                  <a:srgbClr val="000000"/>
                </a:solidFill>
                <a:latin typeface="나눔스퀘어_ac"/>
                <a:ea typeface="나눔스퀘어_ac"/>
              </a:rPr>
              <a:t>스마트항로표지</a:t>
            </a:r>
            <a:r>
              <a:rPr lang="en-US" sz="105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 </a:t>
            </a:r>
            <a:r>
              <a:rPr lang="en-US" sz="1050" b="0" strike="noStrike" spc="-1" dirty="0" err="1">
                <a:solidFill>
                  <a:srgbClr val="000000"/>
                </a:solidFill>
                <a:latin typeface="나눔스퀘어_ac"/>
                <a:ea typeface="나눔스퀘어_ac"/>
              </a:rPr>
              <a:t>통합</a:t>
            </a:r>
            <a:r>
              <a:rPr lang="en-US" sz="105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 </a:t>
            </a:r>
            <a:r>
              <a:rPr lang="en-US" sz="1050" b="0" strike="noStrike" spc="-1" dirty="0" err="1">
                <a:solidFill>
                  <a:srgbClr val="000000"/>
                </a:solidFill>
                <a:latin typeface="나눔스퀘어_ac"/>
                <a:ea typeface="나눔스퀘어_ac"/>
              </a:rPr>
              <a:t>플랫폼</a:t>
            </a:r>
            <a:endParaRPr lang="en-US" sz="1050" b="0" strike="noStrike" spc="-1" dirty="0">
              <a:latin typeface="굴림"/>
            </a:endParaRPr>
          </a:p>
        </p:txBody>
      </p:sp>
      <p:sp>
        <p:nvSpPr>
          <p:cNvPr id="33" name="CustomShape 29"/>
          <p:cNvSpPr/>
          <p:nvPr/>
        </p:nvSpPr>
        <p:spPr>
          <a:xfrm>
            <a:off x="5985263" y="4893957"/>
            <a:ext cx="3023640" cy="392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050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주 운영체제</a:t>
            </a:r>
            <a:endParaRPr lang="en-US" sz="1050" b="0" strike="noStrike" spc="-1" dirty="0">
              <a:latin typeface="굴림"/>
            </a:endParaRPr>
          </a:p>
        </p:txBody>
      </p:sp>
      <p:sp>
        <p:nvSpPr>
          <p:cNvPr id="34" name="CustomShape 37"/>
          <p:cNvSpPr/>
          <p:nvPr/>
        </p:nvSpPr>
        <p:spPr>
          <a:xfrm>
            <a:off x="7074073" y="3264037"/>
            <a:ext cx="897626" cy="604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배터리</a:t>
            </a:r>
            <a:br>
              <a:rPr sz="1050"/>
            </a:b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모니터링</a:t>
            </a:r>
            <a:endParaRPr lang="en-US" sz="10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서비스</a:t>
            </a:r>
            <a:endParaRPr lang="en-US" sz="1000" b="0" strike="noStrike" spc="-1">
              <a:latin typeface="굴림"/>
            </a:endParaRPr>
          </a:p>
        </p:txBody>
      </p:sp>
      <p:sp>
        <p:nvSpPr>
          <p:cNvPr id="35" name="CustomShape 38"/>
          <p:cNvSpPr/>
          <p:nvPr/>
        </p:nvSpPr>
        <p:spPr>
          <a:xfrm>
            <a:off x="8118073" y="3264037"/>
            <a:ext cx="897626" cy="604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자가검진</a:t>
            </a:r>
            <a:endParaRPr lang="en-US" sz="10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나눔스퀘어_ac"/>
                <a:ea typeface="나눔스퀘어_ac"/>
              </a:rPr>
              <a:t>서비스</a:t>
            </a:r>
            <a:endParaRPr lang="en-US" sz="1000" b="0" strike="noStrike" spc="-1">
              <a:latin typeface="굴림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846813" y="3177040"/>
            <a:ext cx="1110545" cy="1555387"/>
            <a:chOff x="5553944" y="3149848"/>
            <a:chExt cx="1110545" cy="1555387"/>
          </a:xfrm>
        </p:grpSpPr>
        <p:sp>
          <p:nvSpPr>
            <p:cNvPr id="37" name="CustomShape 8"/>
            <p:cNvSpPr/>
            <p:nvPr/>
          </p:nvSpPr>
          <p:spPr>
            <a:xfrm>
              <a:off x="5553944" y="3149848"/>
              <a:ext cx="1110545" cy="1555387"/>
            </a:xfrm>
            <a:prstGeom prst="rect">
              <a:avLst/>
            </a:prstGeom>
            <a:solidFill>
              <a:srgbClr val="FFFFFF"/>
            </a:solidFill>
            <a:ln w="9360" cap="rnd">
              <a:solidFill>
                <a:srgbClr val="10243E"/>
              </a:solidFill>
              <a:prstDash val="dash"/>
              <a:round/>
            </a:ln>
            <a:effectLst>
              <a:outerShdw dist="38160" dir="5400000">
                <a:srgbClr val="000000">
                  <a:alpha val="4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6"/>
            <p:cNvSpPr/>
            <p:nvPr/>
          </p:nvSpPr>
          <p:spPr>
            <a:xfrm>
              <a:off x="5662745" y="3238223"/>
              <a:ext cx="897626" cy="6042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000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대형 표지</a:t>
              </a:r>
              <a:endParaRPr lang="en-US" altLang="ko-KR" sz="1000" spc="-1" dirty="0">
                <a:solidFill>
                  <a:srgbClr val="000000"/>
                </a:solidFill>
                <a:latin typeface="나눔스퀘어_ac"/>
                <a:ea typeface="나눔스퀘어_ac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0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센서 </a:t>
              </a:r>
              <a:r>
                <a:rPr lang="en-US" sz="10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데이터</a:t>
              </a:r>
              <a:br>
                <a:rPr lang="en-US" sz="10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</a:br>
              <a:r>
                <a:rPr lang="en-US" sz="10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수집</a:t>
              </a:r>
              <a:r>
                <a:rPr lang="en-US" sz="10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 </a:t>
              </a:r>
              <a:r>
                <a:rPr lang="en-US" sz="1000" b="0" strike="noStrike" spc="-1" dirty="0" err="1">
                  <a:solidFill>
                    <a:srgbClr val="000000"/>
                  </a:solidFill>
                  <a:latin typeface="나눔스퀘어_ac"/>
                  <a:ea typeface="나눔스퀘어_ac"/>
                </a:rPr>
                <a:t>서비스</a:t>
              </a:r>
              <a:endParaRPr lang="en-US" sz="1000" b="0" strike="noStrike" spc="-1" dirty="0">
                <a:latin typeface="굴림"/>
              </a:endParaRPr>
            </a:p>
          </p:txBody>
        </p:sp>
        <p:sp>
          <p:nvSpPr>
            <p:cNvPr id="39" name="CustomShape 32"/>
            <p:cNvSpPr/>
            <p:nvPr/>
          </p:nvSpPr>
          <p:spPr>
            <a:xfrm>
              <a:off x="5662745" y="3996751"/>
              <a:ext cx="897626" cy="647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A6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000" b="0" strike="noStrike" spc="-1" dirty="0">
                  <a:solidFill>
                    <a:srgbClr val="000000"/>
                  </a:solidFill>
                  <a:latin typeface="나눔스퀘어_ac"/>
                  <a:ea typeface="나눔스퀘어_ac"/>
                </a:rPr>
                <a:t>경량 운영체제</a:t>
              </a:r>
              <a:endParaRPr lang="en-US" sz="1000" b="0" strike="noStrike" spc="-1" dirty="0">
                <a:latin typeface="굴림"/>
              </a:endParaRPr>
            </a:p>
          </p:txBody>
        </p:sp>
      </p:grpSp>
      <p:sp>
        <p:nvSpPr>
          <p:cNvPr id="40" name="CustomShape 32"/>
          <p:cNvSpPr/>
          <p:nvPr/>
        </p:nvSpPr>
        <p:spPr>
          <a:xfrm>
            <a:off x="7077015" y="4022565"/>
            <a:ext cx="897626" cy="6472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00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경량 운영체제</a:t>
            </a:r>
            <a:endParaRPr lang="en-US" sz="1000" b="0" strike="noStrike" spc="-1" dirty="0">
              <a:latin typeface="굴림"/>
            </a:endParaRPr>
          </a:p>
        </p:txBody>
      </p:sp>
      <p:sp>
        <p:nvSpPr>
          <p:cNvPr id="41" name="CustomShape 32"/>
          <p:cNvSpPr/>
          <p:nvPr/>
        </p:nvSpPr>
        <p:spPr>
          <a:xfrm>
            <a:off x="8118073" y="4012898"/>
            <a:ext cx="897626" cy="6472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000" b="0" strike="noStrike" spc="-1" dirty="0">
                <a:solidFill>
                  <a:srgbClr val="000000"/>
                </a:solidFill>
                <a:latin typeface="나눔스퀘어_ac"/>
                <a:ea typeface="나눔스퀘어_ac"/>
              </a:rPr>
              <a:t>경량 운영체제</a:t>
            </a:r>
            <a:endParaRPr lang="en-US" sz="1000" b="0" strike="noStrike" spc="-1" dirty="0">
              <a:latin typeface="굴림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725226" y="3538215"/>
            <a:ext cx="418358" cy="4180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 발생</a:t>
            </a:r>
          </a:p>
        </p:txBody>
      </p:sp>
      <p:sp>
        <p:nvSpPr>
          <p:cNvPr id="43" name="폭발 1 42"/>
          <p:cNvSpPr/>
          <p:nvPr/>
        </p:nvSpPr>
        <p:spPr>
          <a:xfrm>
            <a:off x="6937504" y="4222102"/>
            <a:ext cx="855687" cy="539423"/>
          </a:xfrm>
          <a:prstGeom prst="irregularSeal1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Lock-Down</a:t>
            </a:r>
            <a:endParaRPr lang="ko-KR" altLang="en-US" sz="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7611684" y="3965830"/>
            <a:ext cx="236458" cy="35961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996341" y="4931964"/>
            <a:ext cx="1381330" cy="325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경량 </a:t>
            </a:r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 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재시동 혹은</a:t>
            </a:r>
            <a:b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안정버전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원상복구</a:t>
            </a:r>
          </a:p>
        </p:txBody>
      </p:sp>
      <p:cxnSp>
        <p:nvCxnSpPr>
          <p:cNvPr id="46" name="직선 화살표 연결선 45"/>
          <p:cNvCxnSpPr>
            <a:endCxn id="45" idx="3"/>
          </p:cNvCxnSpPr>
          <p:nvPr/>
        </p:nvCxnSpPr>
        <p:spPr>
          <a:xfrm flipH="1">
            <a:off x="6377671" y="4684623"/>
            <a:ext cx="772430" cy="40996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590457" y="4615743"/>
            <a:ext cx="33796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spc="-1" dirty="0">
                <a:solidFill>
                  <a:srgbClr val="FF0000"/>
                </a:solidFill>
                <a:latin typeface="굴림"/>
                <a:ea typeface="나눔스퀘어_ac Bold"/>
              </a:rPr>
              <a:t>통신</a:t>
            </a:r>
            <a:r>
              <a:rPr lang="en-US" altLang="ko-KR" sz="1050" spc="-1" dirty="0">
                <a:solidFill>
                  <a:srgbClr val="FF0000"/>
                </a:solidFill>
                <a:latin typeface="굴림"/>
                <a:ea typeface="나눔스퀘어_ac Bold"/>
              </a:rPr>
              <a:t>, </a:t>
            </a:r>
            <a:r>
              <a:rPr lang="ko-KR" altLang="en-US" sz="1050" spc="-1" dirty="0">
                <a:solidFill>
                  <a:srgbClr val="FF0000"/>
                </a:solidFill>
                <a:latin typeface="굴림"/>
                <a:ea typeface="나눔스퀘어_ac Bold"/>
              </a:rPr>
              <a:t>센서 모든 서비스 </a:t>
            </a:r>
            <a:r>
              <a:rPr lang="en-US" altLang="ko-KR" sz="1050" spc="-1" dirty="0">
                <a:solidFill>
                  <a:srgbClr val="FF0000"/>
                </a:solidFill>
                <a:latin typeface="굴림"/>
                <a:ea typeface="나눔스퀘어_ac Bold"/>
              </a:rPr>
              <a:t>Lock-down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757" y="5945545"/>
            <a:ext cx="519523" cy="51952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82" y="5377745"/>
            <a:ext cx="554350" cy="554350"/>
          </a:xfrm>
          <a:prstGeom prst="rect">
            <a:avLst/>
          </a:prstGeom>
        </p:spPr>
      </p:pic>
      <p:cxnSp>
        <p:nvCxnSpPr>
          <p:cNvPr id="50" name="직선 화살표 연결선 49"/>
          <p:cNvCxnSpPr>
            <a:stCxn id="45" idx="3"/>
            <a:endCxn id="48" idx="1"/>
          </p:cNvCxnSpPr>
          <p:nvPr/>
        </p:nvCxnSpPr>
        <p:spPr>
          <a:xfrm>
            <a:off x="6377671" y="5094586"/>
            <a:ext cx="1706086" cy="111072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88" y="5787339"/>
            <a:ext cx="589277" cy="58927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492053" y="5942969"/>
            <a:ext cx="10365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spc="-1" dirty="0">
                <a:solidFill>
                  <a:srgbClr val="FF0000"/>
                </a:solidFill>
                <a:latin typeface="굴림"/>
                <a:ea typeface="나눔스퀘어_ac Bold"/>
              </a:rPr>
              <a:t>원격제어 가능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cxnSp>
        <p:nvCxnSpPr>
          <p:cNvPr id="53" name="직선 화살표 연결선 138"/>
          <p:cNvCxnSpPr>
            <a:stCxn id="37" idx="0"/>
            <a:endCxn id="8" idx="0"/>
          </p:cNvCxnSpPr>
          <p:nvPr/>
        </p:nvCxnSpPr>
        <p:spPr>
          <a:xfrm rot="16200000" flipV="1">
            <a:off x="5643175" y="2418129"/>
            <a:ext cx="616084" cy="901738"/>
          </a:xfrm>
          <a:prstGeom prst="bentConnector3">
            <a:avLst>
              <a:gd name="adj1" fmla="val 137105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직선 화살표 연결선 138"/>
          <p:cNvCxnSpPr>
            <a:stCxn id="37" idx="0"/>
            <a:endCxn id="13" idx="0"/>
          </p:cNvCxnSpPr>
          <p:nvPr/>
        </p:nvCxnSpPr>
        <p:spPr>
          <a:xfrm rot="16200000" flipV="1">
            <a:off x="6033358" y="2808312"/>
            <a:ext cx="223007" cy="514450"/>
          </a:xfrm>
          <a:prstGeom prst="bentConnector3">
            <a:avLst>
              <a:gd name="adj1" fmla="val 202508"/>
            </a:avLst>
          </a:prstGeom>
          <a:ln w="28575" cap="flat" cmpd="sng" algn="ctr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405558" y="2675326"/>
            <a:ext cx="23815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spc="-1" dirty="0">
                <a:solidFill>
                  <a:schemeClr val="tx2"/>
                </a:solidFill>
                <a:latin typeface="굴림"/>
                <a:ea typeface="나눔스퀘어_ac Bold"/>
              </a:rPr>
              <a:t>경량 운영체제</a:t>
            </a:r>
            <a:r>
              <a:rPr lang="en-US" altLang="ko-KR" sz="1050" spc="-1" dirty="0">
                <a:solidFill>
                  <a:schemeClr val="tx2"/>
                </a:solidFill>
                <a:latin typeface="굴림"/>
                <a:ea typeface="나눔스퀘어_ac Bold"/>
              </a:rPr>
              <a:t> </a:t>
            </a:r>
            <a:r>
              <a:rPr lang="ko-KR" altLang="en-US" sz="1050" spc="-1" dirty="0">
                <a:solidFill>
                  <a:schemeClr val="tx2"/>
                </a:solidFill>
                <a:latin typeface="굴림"/>
                <a:ea typeface="나눔스퀘어_ac Bold"/>
              </a:rPr>
              <a:t>단위로 확장이 가능한</a:t>
            </a:r>
            <a:br>
              <a:rPr lang="en-US" altLang="ko-KR" sz="1050" spc="-1" dirty="0">
                <a:solidFill>
                  <a:schemeClr val="tx2"/>
                </a:solidFill>
                <a:latin typeface="굴림"/>
                <a:ea typeface="나눔스퀘어_ac Bold"/>
              </a:rPr>
            </a:br>
            <a:r>
              <a:rPr lang="ko-KR" altLang="en-US" sz="1050" spc="-1" dirty="0" err="1">
                <a:solidFill>
                  <a:schemeClr val="tx2"/>
                </a:solidFill>
                <a:latin typeface="굴림"/>
                <a:ea typeface="나눔스퀘어_ac Bold"/>
              </a:rPr>
              <a:t>착탈</a:t>
            </a:r>
            <a:r>
              <a:rPr lang="ko-KR" altLang="en-US" sz="1050" spc="-1" dirty="0">
                <a:solidFill>
                  <a:schemeClr val="tx2"/>
                </a:solidFill>
                <a:latin typeface="굴림"/>
                <a:ea typeface="나눔스퀘어_ac Bold"/>
              </a:rPr>
              <a:t> </a:t>
            </a:r>
            <a:r>
              <a:rPr lang="ko-KR" altLang="en-US" sz="1050" spc="-1" dirty="0" err="1">
                <a:solidFill>
                  <a:schemeClr val="tx2"/>
                </a:solidFill>
                <a:latin typeface="굴림"/>
                <a:ea typeface="나눔스퀘어_ac Bold"/>
              </a:rPr>
              <a:t>모듈형</a:t>
            </a:r>
            <a:r>
              <a:rPr lang="ko-KR" altLang="en-US" sz="1050" spc="-1" dirty="0">
                <a:solidFill>
                  <a:schemeClr val="tx2"/>
                </a:solidFill>
                <a:latin typeface="굴림"/>
                <a:ea typeface="나눔스퀘어_ac Bold"/>
              </a:rPr>
              <a:t> 운영체제 관리</a:t>
            </a:r>
            <a:endParaRPr lang="en-US" altLang="ko-KR" sz="1050" spc="-1" dirty="0">
              <a:solidFill>
                <a:schemeClr val="tx2"/>
              </a:solidFill>
              <a:latin typeface="굴림"/>
              <a:ea typeface="나눔스퀘어_ac Bold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061424" y="4676964"/>
            <a:ext cx="21596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pc="-1" dirty="0">
                <a:solidFill>
                  <a:srgbClr val="FF0000"/>
                </a:solidFill>
                <a:latin typeface="굴림"/>
                <a:ea typeface="나눔스퀘어_ac Bold"/>
              </a:rPr>
              <a:t>해당 경량 </a:t>
            </a:r>
            <a:r>
              <a:rPr lang="en-US" altLang="ko-KR" sz="900" spc="-1" dirty="0">
                <a:solidFill>
                  <a:srgbClr val="FF0000"/>
                </a:solidFill>
                <a:latin typeface="굴림"/>
                <a:ea typeface="나눔스퀘어_ac Bold"/>
              </a:rPr>
              <a:t>OS</a:t>
            </a:r>
            <a:r>
              <a:rPr lang="ko-KR" altLang="en-US" sz="900" spc="-1" dirty="0">
                <a:solidFill>
                  <a:srgbClr val="FF0000"/>
                </a:solidFill>
                <a:latin typeface="굴림"/>
                <a:ea typeface="나눔스퀘어_ac Bold"/>
              </a:rPr>
              <a:t>와 서비스만 </a:t>
            </a:r>
            <a:r>
              <a:rPr lang="en-US" altLang="ko-KR" sz="900" spc="-1" dirty="0">
                <a:solidFill>
                  <a:srgbClr val="FF0000"/>
                </a:solidFill>
                <a:latin typeface="굴림"/>
                <a:ea typeface="나눔스퀘어_ac Bold"/>
              </a:rPr>
              <a:t>Lock-down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25594" y="5010290"/>
            <a:ext cx="1260864" cy="325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현장 방문 혹은</a:t>
            </a:r>
            <a:b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플랫폼 재시동</a:t>
            </a:r>
          </a:p>
        </p:txBody>
      </p:sp>
      <p:sp>
        <p:nvSpPr>
          <p:cNvPr id="58" name="CustomShape 88"/>
          <p:cNvSpPr/>
          <p:nvPr/>
        </p:nvSpPr>
        <p:spPr>
          <a:xfrm>
            <a:off x="659315" y="2322654"/>
            <a:ext cx="1779085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altLang="ko-KR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AS-IS (</a:t>
            </a:r>
            <a:r>
              <a:rPr lang="ko-KR" altLang="en-US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기존</a:t>
            </a:r>
            <a:r>
              <a:rPr lang="en-US" altLang="ko-KR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)</a:t>
            </a:r>
            <a:endParaRPr lang="en-US" sz="1200" b="0" strike="noStrike" spc="-1" dirty="0">
              <a:latin typeface="굴림"/>
            </a:endParaRPr>
          </a:p>
        </p:txBody>
      </p:sp>
      <p:sp>
        <p:nvSpPr>
          <p:cNvPr id="59" name="CustomShape 88"/>
          <p:cNvSpPr/>
          <p:nvPr/>
        </p:nvSpPr>
        <p:spPr>
          <a:xfrm>
            <a:off x="7230864" y="2322654"/>
            <a:ext cx="1779086" cy="299710"/>
          </a:xfrm>
          <a:prstGeom prst="rect">
            <a:avLst/>
          </a:prstGeom>
          <a:gradFill rotWithShape="0">
            <a:gsLst>
              <a:gs pos="0">
                <a:srgbClr val="31859C"/>
              </a:gs>
              <a:gs pos="100000">
                <a:srgbClr val="4F81BD"/>
              </a:gs>
            </a:gsLst>
            <a:lin ang="27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altLang="ko-KR" sz="1200" b="1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TO</a:t>
            </a:r>
            <a:r>
              <a:rPr lang="en-US" altLang="ko-KR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-BE (</a:t>
            </a:r>
            <a:r>
              <a:rPr lang="ko-KR" altLang="en-US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제안</a:t>
            </a:r>
            <a:r>
              <a:rPr lang="en-US" altLang="ko-KR" sz="1200" b="1" strike="noStrike" spc="-1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)</a:t>
            </a:r>
            <a:endParaRPr lang="en-US" altLang="ko-KR" sz="1200" b="0" strike="noStrike" spc="-1" dirty="0">
              <a:latin typeface="굴림"/>
            </a:endParaRPr>
          </a:p>
        </p:txBody>
      </p:sp>
      <p:cxnSp>
        <p:nvCxnSpPr>
          <p:cNvPr id="60" name="직선 화살표 연결선 59"/>
          <p:cNvCxnSpPr>
            <a:stCxn id="29" idx="0"/>
            <a:endCxn id="63" idx="1"/>
          </p:cNvCxnSpPr>
          <p:nvPr/>
        </p:nvCxnSpPr>
        <p:spPr>
          <a:xfrm flipV="1">
            <a:off x="910087" y="2831346"/>
            <a:ext cx="233401" cy="28633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367084" y="2689937"/>
            <a:ext cx="186835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spc="-1" dirty="0">
                <a:solidFill>
                  <a:srgbClr val="FF0000"/>
                </a:solidFill>
                <a:latin typeface="굴림"/>
                <a:ea typeface="나눔스퀘어_ac Bold"/>
              </a:rPr>
              <a:t>센서 </a:t>
            </a:r>
            <a:r>
              <a:rPr lang="ko-KR" altLang="en-US" sz="800" spc="-1" dirty="0">
                <a:solidFill>
                  <a:srgbClr val="FF0000"/>
                </a:solidFill>
                <a:latin typeface="굴림"/>
                <a:ea typeface="나눔스퀘어_ac Bold"/>
              </a:rPr>
              <a:t>모듈</a:t>
            </a:r>
            <a:r>
              <a:rPr lang="ko-KR" altLang="en-US" sz="900" spc="-1" dirty="0">
                <a:solidFill>
                  <a:srgbClr val="FF0000"/>
                </a:solidFill>
                <a:latin typeface="굴림"/>
                <a:ea typeface="나눔스퀘어_ac Bold"/>
              </a:rPr>
              <a:t> 고장 발생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62" name="Picture 36"/>
          <p:cNvPicPr/>
          <p:nvPr/>
        </p:nvPicPr>
        <p:blipFill>
          <a:blip r:embed="rId8"/>
          <a:stretch/>
        </p:blipFill>
        <p:spPr>
          <a:xfrm>
            <a:off x="7901827" y="3067509"/>
            <a:ext cx="541440" cy="294840"/>
          </a:xfrm>
          <a:prstGeom prst="rect">
            <a:avLst/>
          </a:prstGeom>
          <a:ln>
            <a:noFill/>
          </a:ln>
        </p:spPr>
      </p:pic>
      <p:pic>
        <p:nvPicPr>
          <p:cNvPr id="63" name="Picture 30"/>
          <p:cNvPicPr/>
          <p:nvPr/>
        </p:nvPicPr>
        <p:blipFill>
          <a:blip r:embed="rId9"/>
          <a:stretch/>
        </p:blipFill>
        <p:spPr>
          <a:xfrm>
            <a:off x="1143488" y="2618054"/>
            <a:ext cx="421030" cy="426583"/>
          </a:xfrm>
          <a:prstGeom prst="rect">
            <a:avLst/>
          </a:prstGeom>
          <a:ln>
            <a:noFill/>
          </a:ln>
        </p:spPr>
      </p:pic>
      <p:cxnSp>
        <p:nvCxnSpPr>
          <p:cNvPr id="64" name="직선 화살표 연결선 63"/>
          <p:cNvCxnSpPr>
            <a:stCxn id="42" idx="0"/>
            <a:endCxn id="62" idx="2"/>
          </p:cNvCxnSpPr>
          <p:nvPr/>
        </p:nvCxnSpPr>
        <p:spPr>
          <a:xfrm flipV="1">
            <a:off x="7934405" y="3362349"/>
            <a:ext cx="238142" cy="175866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8172547" y="2944279"/>
            <a:ext cx="18683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pc="-1" dirty="0">
                <a:solidFill>
                  <a:srgbClr val="FF0000"/>
                </a:solidFill>
                <a:latin typeface="굴림"/>
                <a:ea typeface="나눔스퀘어_ac Bold"/>
              </a:rPr>
              <a:t>센서 모듈 고장 발생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16871</TotalTime>
  <Words>3286</Words>
  <Application>Microsoft Office PowerPoint</Application>
  <PresentationFormat>화면 슬라이드 쇼(4:3)</PresentationFormat>
  <Paragraphs>642</Paragraphs>
  <Slides>33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5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53" baseType="lpstr">
      <vt:lpstr>-apple-system</vt:lpstr>
      <vt:lpstr>DejaVu Sans</vt:lpstr>
      <vt:lpstr>Raleway</vt:lpstr>
      <vt:lpstr>굴림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나눔스퀘어OTF Bold</vt:lpstr>
      <vt:lpstr>맑은 고딕</vt:lpstr>
      <vt:lpstr>Arial</vt:lpstr>
      <vt:lpstr>Symbol</vt:lpstr>
      <vt:lpstr>Wingdings</vt:lpstr>
      <vt:lpstr>Office Theme</vt:lpstr>
      <vt:lpstr>Office Theme</vt:lpstr>
      <vt:lpstr>Office Theme</vt:lpstr>
      <vt:lpstr>Office Theme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연차별 개발 항목</vt:lpstr>
      <vt:lpstr>PowerPoint 프레젠테이션</vt:lpstr>
      <vt:lpstr>PowerPoint 프레젠테이션</vt:lpstr>
      <vt:lpstr>스마트 항로지표 구상안 (대형(거점형))</vt:lpstr>
      <vt:lpstr>스마트 항로지표 구상안 (중형)</vt:lpstr>
      <vt:lpstr>스마트 항로지표 구상안 (고정형)</vt:lpstr>
      <vt:lpstr>(참고)RFP 연구개발 내용</vt:lpstr>
      <vt:lpstr>(참고) RFP 성과지표</vt:lpstr>
      <vt:lpstr>(참고) 참여기관 로고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FVVClient</dc:creator>
  <dc:description/>
  <cp:lastModifiedBy>KETI</cp:lastModifiedBy>
  <cp:revision>1304</cp:revision>
  <cp:lastPrinted>2017-02-03T00:45:27Z</cp:lastPrinted>
  <dcterms:created xsi:type="dcterms:W3CDTF">2016-11-04T01:56:53Z</dcterms:created>
  <dcterms:modified xsi:type="dcterms:W3CDTF">2021-09-07T08:42:09Z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